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2" r:id="rId3"/>
    <p:sldId id="263" r:id="rId4"/>
    <p:sldId id="264" r:id="rId5"/>
    <p:sldId id="266" r:id="rId6"/>
    <p:sldId id="271" r:id="rId7"/>
    <p:sldId id="267" r:id="rId8"/>
    <p:sldId id="268" r:id="rId9"/>
    <p:sldId id="269" r:id="rId10"/>
    <p:sldId id="270" r:id="rId11"/>
    <p:sldId id="272" r:id="rId12"/>
    <p:sldId id="273" r:id="rId13"/>
    <p:sldId id="274" r:id="rId14"/>
    <p:sldId id="275" r:id="rId15"/>
    <p:sldId id="279" r:id="rId16"/>
    <p:sldId id="276" r:id="rId17"/>
    <p:sldId id="280" r:id="rId18"/>
    <p:sldId id="265" r:id="rId19"/>
    <p:sldId id="282" r:id="rId20"/>
    <p:sldId id="277" r:id="rId21"/>
    <p:sldId id="278" r:id="rId22"/>
    <p:sldId id="28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1"/>
    <p:restoredTop sz="94243"/>
  </p:normalViewPr>
  <p:slideViewPr>
    <p:cSldViewPr snapToGrid="0" snapToObjects="1">
      <p:cViewPr varScale="1">
        <p:scale>
          <a:sx n="73" d="100"/>
          <a:sy n="73" d="100"/>
        </p:scale>
        <p:origin x="10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B1D811-1CDF-8C4C-AD45-4B50B73C97F0}"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DB92F-D6F2-E047-92FC-4358A45BCA32}" type="slidenum">
              <a:rPr lang="en-US" smtClean="0"/>
              <a:t>‹#›</a:t>
            </a:fld>
            <a:endParaRPr lang="en-US"/>
          </a:p>
        </p:txBody>
      </p:sp>
    </p:spTree>
    <p:extLst>
      <p:ext uri="{BB962C8B-B14F-4D97-AF65-F5344CB8AC3E}">
        <p14:creationId xmlns:p14="http://schemas.microsoft.com/office/powerpoint/2010/main" val="1153987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B1D811-1CDF-8C4C-AD45-4B50B73C97F0}"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DB92F-D6F2-E047-92FC-4358A45BCA32}" type="slidenum">
              <a:rPr lang="en-US" smtClean="0"/>
              <a:t>‹#›</a:t>
            </a:fld>
            <a:endParaRPr lang="en-US"/>
          </a:p>
        </p:txBody>
      </p:sp>
    </p:spTree>
    <p:extLst>
      <p:ext uri="{BB962C8B-B14F-4D97-AF65-F5344CB8AC3E}">
        <p14:creationId xmlns:p14="http://schemas.microsoft.com/office/powerpoint/2010/main" val="2549874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B1D811-1CDF-8C4C-AD45-4B50B73C97F0}"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DB92F-D6F2-E047-92FC-4358A45BCA32}" type="slidenum">
              <a:rPr lang="en-US" smtClean="0"/>
              <a:t>‹#›</a:t>
            </a:fld>
            <a:endParaRPr lang="en-US"/>
          </a:p>
        </p:txBody>
      </p:sp>
    </p:spTree>
    <p:extLst>
      <p:ext uri="{BB962C8B-B14F-4D97-AF65-F5344CB8AC3E}">
        <p14:creationId xmlns:p14="http://schemas.microsoft.com/office/powerpoint/2010/main" val="375988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B1D811-1CDF-8C4C-AD45-4B50B73C97F0}"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DB92F-D6F2-E047-92FC-4358A45BCA32}" type="slidenum">
              <a:rPr lang="en-US" smtClean="0"/>
              <a:t>‹#›</a:t>
            </a:fld>
            <a:endParaRPr lang="en-US"/>
          </a:p>
        </p:txBody>
      </p:sp>
    </p:spTree>
    <p:extLst>
      <p:ext uri="{BB962C8B-B14F-4D97-AF65-F5344CB8AC3E}">
        <p14:creationId xmlns:p14="http://schemas.microsoft.com/office/powerpoint/2010/main" val="3178840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B1D811-1CDF-8C4C-AD45-4B50B73C97F0}" type="datetimeFigureOut">
              <a:rPr lang="en-US" smtClean="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DB92F-D6F2-E047-92FC-4358A45BCA32}" type="slidenum">
              <a:rPr lang="en-US" smtClean="0"/>
              <a:t>‹#›</a:t>
            </a:fld>
            <a:endParaRPr lang="en-US"/>
          </a:p>
        </p:txBody>
      </p:sp>
    </p:spTree>
    <p:extLst>
      <p:ext uri="{BB962C8B-B14F-4D97-AF65-F5344CB8AC3E}">
        <p14:creationId xmlns:p14="http://schemas.microsoft.com/office/powerpoint/2010/main" val="39564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B1D811-1CDF-8C4C-AD45-4B50B73C97F0}"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DB92F-D6F2-E047-92FC-4358A45BCA32}" type="slidenum">
              <a:rPr lang="en-US" smtClean="0"/>
              <a:t>‹#›</a:t>
            </a:fld>
            <a:endParaRPr lang="en-US"/>
          </a:p>
        </p:txBody>
      </p:sp>
    </p:spTree>
    <p:extLst>
      <p:ext uri="{BB962C8B-B14F-4D97-AF65-F5344CB8AC3E}">
        <p14:creationId xmlns:p14="http://schemas.microsoft.com/office/powerpoint/2010/main" val="2885053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B1D811-1CDF-8C4C-AD45-4B50B73C97F0}" type="datetimeFigureOut">
              <a:rPr lang="en-US" smtClean="0"/>
              <a:t>10/19/2020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DB92F-D6F2-E047-92FC-4358A45BCA32}" type="slidenum">
              <a:rPr lang="en-US" smtClean="0"/>
              <a:t>‹#›</a:t>
            </a:fld>
            <a:endParaRPr lang="en-US"/>
          </a:p>
        </p:txBody>
      </p:sp>
    </p:spTree>
    <p:extLst>
      <p:ext uri="{BB962C8B-B14F-4D97-AF65-F5344CB8AC3E}">
        <p14:creationId xmlns:p14="http://schemas.microsoft.com/office/powerpoint/2010/main" val="1942799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B1D811-1CDF-8C4C-AD45-4B50B73C97F0}" type="datetimeFigureOut">
              <a:rPr lang="en-US" smtClean="0"/>
              <a:t>10/19/2020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DB92F-D6F2-E047-92FC-4358A45BCA32}" type="slidenum">
              <a:rPr lang="en-US" smtClean="0"/>
              <a:t>‹#›</a:t>
            </a:fld>
            <a:endParaRPr lang="en-US"/>
          </a:p>
        </p:txBody>
      </p:sp>
    </p:spTree>
    <p:extLst>
      <p:ext uri="{BB962C8B-B14F-4D97-AF65-F5344CB8AC3E}">
        <p14:creationId xmlns:p14="http://schemas.microsoft.com/office/powerpoint/2010/main" val="261305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1D811-1CDF-8C4C-AD45-4B50B73C97F0}" type="datetimeFigureOut">
              <a:rPr lang="en-US" smtClean="0"/>
              <a:t>10/19/2020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DB92F-D6F2-E047-92FC-4358A45BCA32}" type="slidenum">
              <a:rPr lang="en-US" smtClean="0"/>
              <a:t>‹#›</a:t>
            </a:fld>
            <a:endParaRPr lang="en-US"/>
          </a:p>
        </p:txBody>
      </p:sp>
    </p:spTree>
    <p:extLst>
      <p:ext uri="{BB962C8B-B14F-4D97-AF65-F5344CB8AC3E}">
        <p14:creationId xmlns:p14="http://schemas.microsoft.com/office/powerpoint/2010/main" val="3814121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B1D811-1CDF-8C4C-AD45-4B50B73C97F0}"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DB92F-D6F2-E047-92FC-4358A45BCA32}" type="slidenum">
              <a:rPr lang="en-US" smtClean="0"/>
              <a:t>‹#›</a:t>
            </a:fld>
            <a:endParaRPr lang="en-US"/>
          </a:p>
        </p:txBody>
      </p:sp>
    </p:spTree>
    <p:extLst>
      <p:ext uri="{BB962C8B-B14F-4D97-AF65-F5344CB8AC3E}">
        <p14:creationId xmlns:p14="http://schemas.microsoft.com/office/powerpoint/2010/main" val="121913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B1D811-1CDF-8C4C-AD45-4B50B73C97F0}" type="datetimeFigureOut">
              <a:rPr lang="en-US" smtClean="0"/>
              <a:t>10/19/2020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DB92F-D6F2-E047-92FC-4358A45BCA32}" type="slidenum">
              <a:rPr lang="en-US" smtClean="0"/>
              <a:t>‹#›</a:t>
            </a:fld>
            <a:endParaRPr lang="en-US"/>
          </a:p>
        </p:txBody>
      </p:sp>
    </p:spTree>
    <p:extLst>
      <p:ext uri="{BB962C8B-B14F-4D97-AF65-F5344CB8AC3E}">
        <p14:creationId xmlns:p14="http://schemas.microsoft.com/office/powerpoint/2010/main" val="3616177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1D811-1CDF-8C4C-AD45-4B50B73C97F0}" type="datetimeFigureOut">
              <a:rPr lang="en-US" smtClean="0"/>
              <a:t>10/19/2020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DB92F-D6F2-E047-92FC-4358A45BCA32}" type="slidenum">
              <a:rPr lang="en-US" smtClean="0"/>
              <a:t>‹#›</a:t>
            </a:fld>
            <a:endParaRPr lang="en-US"/>
          </a:p>
        </p:txBody>
      </p:sp>
    </p:spTree>
    <p:extLst>
      <p:ext uri="{BB962C8B-B14F-4D97-AF65-F5344CB8AC3E}">
        <p14:creationId xmlns:p14="http://schemas.microsoft.com/office/powerpoint/2010/main" val="25978934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bbc.co.uk/education/guides/zbb42hv/revision"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ww.bbc.co.uk/teach/class-clips-video/religious-studies-ks2-visiting-jerusalem/z76d7nb"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8IOly3-M96M" TargetMode="External"/><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truetube.co.uk/film/alien-abduction-judaism" TargetMode="External"/><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90BF8-57A3-7C46-B62B-367DF1EC2675}"/>
              </a:ext>
            </a:extLst>
          </p:cNvPr>
          <p:cNvSpPr>
            <a:spLocks noGrp="1"/>
          </p:cNvSpPr>
          <p:nvPr>
            <p:ph type="ctrTitle"/>
          </p:nvPr>
        </p:nvSpPr>
        <p:spPr/>
        <p:txBody>
          <a:bodyPr/>
          <a:lstStyle/>
          <a:p>
            <a:r>
              <a:rPr lang="en-US" dirty="0"/>
              <a:t>Judaism </a:t>
            </a:r>
          </a:p>
        </p:txBody>
      </p:sp>
      <p:sp>
        <p:nvSpPr>
          <p:cNvPr id="3" name="Subtitle 2">
            <a:extLst>
              <a:ext uri="{FF2B5EF4-FFF2-40B4-BE49-F238E27FC236}">
                <a16:creationId xmlns:a16="http://schemas.microsoft.com/office/drawing/2014/main" id="{386F8B35-A495-664E-B139-377CB9471867}"/>
              </a:ext>
            </a:extLst>
          </p:cNvPr>
          <p:cNvSpPr>
            <a:spLocks noGrp="1"/>
          </p:cNvSpPr>
          <p:nvPr>
            <p:ph type="subTitle" idx="1"/>
          </p:nvPr>
        </p:nvSpPr>
        <p:spPr/>
        <p:txBody>
          <a:bodyPr/>
          <a:lstStyle/>
          <a:p>
            <a:r>
              <a:rPr lang="en-US" dirty="0"/>
              <a:t>Developing a deeper understanding.</a:t>
            </a:r>
          </a:p>
          <a:p>
            <a:r>
              <a:rPr lang="en-US" dirty="0"/>
              <a:t>Year 3</a:t>
            </a:r>
          </a:p>
        </p:txBody>
      </p:sp>
    </p:spTree>
    <p:extLst>
      <p:ext uri="{BB962C8B-B14F-4D97-AF65-F5344CB8AC3E}">
        <p14:creationId xmlns:p14="http://schemas.microsoft.com/office/powerpoint/2010/main" val="2841331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EF57E-2315-BE44-AE79-2EF5B802F04A}"/>
              </a:ext>
            </a:extLst>
          </p:cNvPr>
          <p:cNvPicPr>
            <a:picLocks noChangeAspect="1"/>
          </p:cNvPicPr>
          <p:nvPr/>
        </p:nvPicPr>
        <p:blipFill>
          <a:blip r:embed="rId2"/>
          <a:stretch>
            <a:fillRect/>
          </a:stretch>
        </p:blipFill>
        <p:spPr>
          <a:xfrm>
            <a:off x="1005361" y="0"/>
            <a:ext cx="7133277" cy="6858000"/>
          </a:xfrm>
          <a:prstGeom prst="rect">
            <a:avLst/>
          </a:prstGeom>
        </p:spPr>
      </p:pic>
    </p:spTree>
    <p:extLst>
      <p:ext uri="{BB962C8B-B14F-4D97-AF65-F5344CB8AC3E}">
        <p14:creationId xmlns:p14="http://schemas.microsoft.com/office/powerpoint/2010/main" val="1907227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AFD3E-05A1-F84D-AC3E-57B4D852BDFB}"/>
              </a:ext>
            </a:extLst>
          </p:cNvPr>
          <p:cNvSpPr/>
          <p:nvPr/>
        </p:nvSpPr>
        <p:spPr>
          <a:xfrm>
            <a:off x="177800" y="384393"/>
            <a:ext cx="8801100" cy="5847755"/>
          </a:xfrm>
          <a:prstGeom prst="rect">
            <a:avLst/>
          </a:prstGeom>
        </p:spPr>
        <p:txBody>
          <a:bodyPr wrap="square">
            <a:spAutoFit/>
          </a:bodyPr>
          <a:lstStyle/>
          <a:p>
            <a:r>
              <a:rPr lang="en-GB" sz="2200" dirty="0">
                <a:solidFill>
                  <a:srgbClr val="231F20"/>
                </a:solidFill>
              </a:rPr>
              <a:t>Jerusalem remains an important place of </a:t>
            </a:r>
            <a:r>
              <a:rPr lang="en-GB" sz="2200" b="1" dirty="0">
                <a:solidFill>
                  <a:srgbClr val="231F20"/>
                </a:solidFill>
              </a:rPr>
              <a:t>pilgrimage</a:t>
            </a:r>
            <a:r>
              <a:rPr lang="en-GB" sz="2200" dirty="0">
                <a:solidFill>
                  <a:srgbClr val="231F20"/>
                </a:solidFill>
              </a:rPr>
              <a:t> for Jewish people. Until the destruction of the Second Temple in 70 CE and the Roman occupation of the city, it used to be a duty for Jewish people to visit Jerusalem three times every year, to coincide with three major </a:t>
            </a:r>
            <a:r>
              <a:rPr lang="en-GB" sz="2200" b="1" dirty="0">
                <a:solidFill>
                  <a:srgbClr val="706D66"/>
                </a:solidFill>
                <a:hlinkClick r:id="rId2"/>
              </a:rPr>
              <a:t>Jewish festivals</a:t>
            </a:r>
            <a:r>
              <a:rPr lang="en-GB" sz="2200" dirty="0">
                <a:solidFill>
                  <a:srgbClr val="231F20"/>
                </a:solidFill>
              </a:rPr>
              <a:t> - </a:t>
            </a:r>
            <a:r>
              <a:rPr lang="en-GB" sz="2200" b="1" dirty="0">
                <a:solidFill>
                  <a:srgbClr val="231F20"/>
                </a:solidFill>
              </a:rPr>
              <a:t>Pesach</a:t>
            </a:r>
            <a:r>
              <a:rPr lang="en-GB" sz="2200" dirty="0">
                <a:solidFill>
                  <a:srgbClr val="231F20"/>
                </a:solidFill>
              </a:rPr>
              <a:t>, </a:t>
            </a:r>
            <a:r>
              <a:rPr lang="en-GB" sz="2200" b="1" dirty="0">
                <a:solidFill>
                  <a:srgbClr val="231F20"/>
                </a:solidFill>
              </a:rPr>
              <a:t>Shavuot</a:t>
            </a:r>
            <a:r>
              <a:rPr lang="en-GB" sz="2200" dirty="0">
                <a:solidFill>
                  <a:srgbClr val="231F20"/>
                </a:solidFill>
              </a:rPr>
              <a:t> and </a:t>
            </a:r>
            <a:r>
              <a:rPr lang="en-GB" sz="2200" b="1" dirty="0">
                <a:solidFill>
                  <a:srgbClr val="231F20"/>
                </a:solidFill>
              </a:rPr>
              <a:t>Sukkot</a:t>
            </a:r>
            <a:r>
              <a:rPr lang="en-GB" sz="2200" dirty="0">
                <a:solidFill>
                  <a:srgbClr val="231F20"/>
                </a:solidFill>
              </a:rPr>
              <a:t>.</a:t>
            </a:r>
          </a:p>
          <a:p>
            <a:endParaRPr lang="en-GB" sz="2200" dirty="0">
              <a:solidFill>
                <a:srgbClr val="231F20"/>
              </a:solidFill>
            </a:endParaRPr>
          </a:p>
          <a:p>
            <a:r>
              <a:rPr lang="en-GB" sz="2200" dirty="0">
                <a:solidFill>
                  <a:srgbClr val="231F20"/>
                </a:solidFill>
              </a:rPr>
              <a:t>According to Jewish tradition, all of creation began in Jerusalem. Other key events are believed to have happened in this important city, including:</a:t>
            </a:r>
          </a:p>
          <a:p>
            <a:pPr>
              <a:buFont typeface="Arial" panose="020B0604020202020204" pitchFamily="34" charset="0"/>
              <a:buChar char="•"/>
            </a:pPr>
            <a:r>
              <a:rPr lang="en-GB" sz="2200" b="1" dirty="0">
                <a:solidFill>
                  <a:srgbClr val="231F20"/>
                </a:solidFill>
              </a:rPr>
              <a:t>Mount Moriah</a:t>
            </a:r>
            <a:r>
              <a:rPr lang="en-GB" sz="2200" dirty="0">
                <a:solidFill>
                  <a:srgbClr val="231F20"/>
                </a:solidFill>
              </a:rPr>
              <a:t>, where </a:t>
            </a:r>
            <a:r>
              <a:rPr lang="en-GB" sz="2200" b="1" dirty="0">
                <a:solidFill>
                  <a:srgbClr val="231F20"/>
                </a:solidFill>
              </a:rPr>
              <a:t>Abraham</a:t>
            </a:r>
            <a:r>
              <a:rPr lang="en-GB" sz="2200" dirty="0">
                <a:solidFill>
                  <a:srgbClr val="231F20"/>
                </a:solidFill>
              </a:rPr>
              <a:t> showed he was prepared to sacrifice his son, Isaac. It was also here that Jacob dreamed of a ladder that went up to </a:t>
            </a:r>
            <a:r>
              <a:rPr lang="en-GB" sz="2200" b="1" dirty="0">
                <a:solidFill>
                  <a:srgbClr val="231F20"/>
                </a:solidFill>
              </a:rPr>
              <a:t>Heaven</a:t>
            </a:r>
            <a:r>
              <a:rPr lang="en-GB" sz="2200" dirty="0">
                <a:solidFill>
                  <a:srgbClr val="231F20"/>
                </a:solidFill>
              </a:rPr>
              <a:t>.</a:t>
            </a:r>
          </a:p>
          <a:p>
            <a:pPr>
              <a:buFont typeface="Arial" panose="020B0604020202020204" pitchFamily="34" charset="0"/>
              <a:buChar char="•"/>
            </a:pPr>
            <a:r>
              <a:rPr lang="en-GB" sz="2200" b="1" dirty="0">
                <a:solidFill>
                  <a:srgbClr val="231F20"/>
                </a:solidFill>
              </a:rPr>
              <a:t>King David</a:t>
            </a:r>
            <a:r>
              <a:rPr lang="en-GB" sz="2200" dirty="0">
                <a:solidFill>
                  <a:srgbClr val="231F20"/>
                </a:solidFill>
              </a:rPr>
              <a:t> captured Jerusalem around 3,000 years ago and made it the capital of the ancient Jewish people.</a:t>
            </a:r>
          </a:p>
          <a:p>
            <a:pPr>
              <a:buFont typeface="Arial" panose="020B0604020202020204" pitchFamily="34" charset="0"/>
              <a:buChar char="•"/>
            </a:pPr>
            <a:r>
              <a:rPr lang="en-GB" sz="2200" dirty="0">
                <a:solidFill>
                  <a:srgbClr val="231F20"/>
                </a:solidFill>
              </a:rPr>
              <a:t>King Solomon built the </a:t>
            </a:r>
            <a:r>
              <a:rPr lang="en-GB" sz="2200" b="1" dirty="0">
                <a:solidFill>
                  <a:srgbClr val="231F20"/>
                </a:solidFill>
              </a:rPr>
              <a:t>first Temple</a:t>
            </a:r>
            <a:r>
              <a:rPr lang="en-GB" sz="2200" dirty="0">
                <a:solidFill>
                  <a:srgbClr val="231F20"/>
                </a:solidFill>
              </a:rPr>
              <a:t> in Jerusalem. </a:t>
            </a:r>
            <a:r>
              <a:rPr lang="en-GB" sz="2200" b="1" dirty="0">
                <a:solidFill>
                  <a:srgbClr val="231F20"/>
                </a:solidFill>
              </a:rPr>
              <a:t>The Ark of the Covenant</a:t>
            </a:r>
            <a:r>
              <a:rPr lang="en-GB" sz="2200" dirty="0">
                <a:solidFill>
                  <a:srgbClr val="231F20"/>
                </a:solidFill>
              </a:rPr>
              <a:t> is believed to have been kept in the most sacred part of the Temple, the Holy of Holies, the place where it was believed God himself was present.</a:t>
            </a:r>
            <a:endParaRPr lang="en-GB" sz="2200" dirty="0">
              <a:solidFill>
                <a:srgbClr val="231F20"/>
              </a:solidFill>
              <a:effectLst/>
            </a:endParaRPr>
          </a:p>
        </p:txBody>
      </p:sp>
    </p:spTree>
    <p:extLst>
      <p:ext uri="{BB962C8B-B14F-4D97-AF65-F5344CB8AC3E}">
        <p14:creationId xmlns:p14="http://schemas.microsoft.com/office/powerpoint/2010/main" val="3555461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096CAF-4A1C-D149-87A9-12880C5F8E04}"/>
              </a:ext>
            </a:extLst>
          </p:cNvPr>
          <p:cNvSpPr/>
          <p:nvPr/>
        </p:nvSpPr>
        <p:spPr>
          <a:xfrm>
            <a:off x="444500" y="612339"/>
            <a:ext cx="8407400" cy="2308324"/>
          </a:xfrm>
          <a:prstGeom prst="rect">
            <a:avLst/>
          </a:prstGeom>
        </p:spPr>
        <p:txBody>
          <a:bodyPr wrap="square">
            <a:spAutoFit/>
          </a:bodyPr>
          <a:lstStyle/>
          <a:p>
            <a:r>
              <a:rPr lang="en-GB" sz="2400" dirty="0">
                <a:solidFill>
                  <a:srgbClr val="231F20"/>
                </a:solidFill>
                <a:latin typeface="ReithSans"/>
              </a:rPr>
              <a:t>The first Temple was destroyed around 587 </a:t>
            </a:r>
            <a:r>
              <a:rPr lang="en-GB" sz="2400" b="1" dirty="0">
                <a:solidFill>
                  <a:srgbClr val="231F20"/>
                </a:solidFill>
                <a:latin typeface="ReithSans"/>
              </a:rPr>
              <a:t>BCE</a:t>
            </a:r>
            <a:r>
              <a:rPr lang="en-GB" sz="2400" dirty="0">
                <a:solidFill>
                  <a:srgbClr val="231F20"/>
                </a:solidFill>
                <a:latin typeface="ReithSans"/>
              </a:rPr>
              <a:t>, when a large proportion of the Jewish people were expelled from Jerusalem by the Babylonians and exiled to Babylonia. The Second Temple was built by the Jews after their return from Babylonia when Jerusalem was ruled by the Persian King Cyrus, and completed in 515 BCE. It was destroyed in 70 </a:t>
            </a:r>
            <a:r>
              <a:rPr lang="en-GB" sz="2400" b="1" dirty="0">
                <a:solidFill>
                  <a:srgbClr val="231F20"/>
                </a:solidFill>
                <a:latin typeface="ReithSans"/>
              </a:rPr>
              <a:t>CE</a:t>
            </a:r>
            <a:r>
              <a:rPr lang="en-GB" sz="2400" dirty="0">
                <a:solidFill>
                  <a:srgbClr val="231F20"/>
                </a:solidFill>
                <a:latin typeface="ReithSans"/>
              </a:rPr>
              <a:t> by the Romans.</a:t>
            </a:r>
            <a:endParaRPr lang="en-US" sz="2400" dirty="0"/>
          </a:p>
        </p:txBody>
      </p:sp>
      <p:pic>
        <p:nvPicPr>
          <p:cNvPr id="4" name="Picture 3">
            <a:extLst>
              <a:ext uri="{FF2B5EF4-FFF2-40B4-BE49-F238E27FC236}">
                <a16:creationId xmlns:a16="http://schemas.microsoft.com/office/drawing/2014/main" id="{8AFC820A-476A-4347-9A5A-FAB7BA8A6148}"/>
              </a:ext>
            </a:extLst>
          </p:cNvPr>
          <p:cNvPicPr>
            <a:picLocks noChangeAspect="1"/>
          </p:cNvPicPr>
          <p:nvPr/>
        </p:nvPicPr>
        <p:blipFill>
          <a:blip r:embed="rId2"/>
          <a:stretch>
            <a:fillRect/>
          </a:stretch>
        </p:blipFill>
        <p:spPr>
          <a:xfrm>
            <a:off x="2216150" y="2953689"/>
            <a:ext cx="5124450" cy="3707462"/>
          </a:xfrm>
          <a:prstGeom prst="rect">
            <a:avLst/>
          </a:prstGeom>
        </p:spPr>
      </p:pic>
    </p:spTree>
    <p:extLst>
      <p:ext uri="{BB962C8B-B14F-4D97-AF65-F5344CB8AC3E}">
        <p14:creationId xmlns:p14="http://schemas.microsoft.com/office/powerpoint/2010/main" val="2207820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76485A-92AF-0B45-9E99-E3B6FA120F5F}"/>
              </a:ext>
            </a:extLst>
          </p:cNvPr>
          <p:cNvSpPr/>
          <p:nvPr/>
        </p:nvSpPr>
        <p:spPr>
          <a:xfrm>
            <a:off x="101600" y="405537"/>
            <a:ext cx="8648700" cy="1938992"/>
          </a:xfrm>
          <a:prstGeom prst="rect">
            <a:avLst/>
          </a:prstGeom>
        </p:spPr>
        <p:txBody>
          <a:bodyPr wrap="square">
            <a:spAutoFit/>
          </a:bodyPr>
          <a:lstStyle/>
          <a:p>
            <a:r>
              <a:rPr lang="en-GB" sz="2400" b="1" dirty="0">
                <a:solidFill>
                  <a:srgbClr val="231F20"/>
                </a:solidFill>
                <a:latin typeface="ReithSans"/>
              </a:rPr>
              <a:t>The Western Wall</a:t>
            </a:r>
          </a:p>
          <a:p>
            <a:r>
              <a:rPr lang="en-GB" sz="2400" dirty="0">
                <a:solidFill>
                  <a:srgbClr val="231F20"/>
                </a:solidFill>
                <a:latin typeface="ReithSans"/>
              </a:rPr>
              <a:t>The Western Wall, or the </a:t>
            </a:r>
            <a:r>
              <a:rPr lang="en-GB" sz="2400" b="1" dirty="0">
                <a:solidFill>
                  <a:srgbClr val="231F20"/>
                </a:solidFill>
                <a:latin typeface="ReithSans"/>
              </a:rPr>
              <a:t>Kotel</a:t>
            </a:r>
            <a:r>
              <a:rPr lang="en-GB" sz="2400" dirty="0">
                <a:solidFill>
                  <a:srgbClr val="231F20"/>
                </a:solidFill>
                <a:latin typeface="ReithSans"/>
              </a:rPr>
              <a:t>, is thought to be the only remaining part of the </a:t>
            </a:r>
            <a:r>
              <a:rPr lang="en-GB" sz="2400" b="1" dirty="0">
                <a:solidFill>
                  <a:srgbClr val="231F20"/>
                </a:solidFill>
                <a:latin typeface="ReithSans"/>
              </a:rPr>
              <a:t>Second Temple</a:t>
            </a:r>
            <a:r>
              <a:rPr lang="en-GB" sz="2400" dirty="0">
                <a:solidFill>
                  <a:srgbClr val="231F20"/>
                </a:solidFill>
                <a:latin typeface="ReithSans"/>
              </a:rPr>
              <a:t>. The wall is not from the Temple itself, but what remains of the wall that would have surrounded the Temple.</a:t>
            </a:r>
            <a:endParaRPr lang="en-GB" sz="2400" b="0" i="0" dirty="0">
              <a:solidFill>
                <a:srgbClr val="231F20"/>
              </a:solidFill>
              <a:effectLst/>
              <a:latin typeface="ReithSans"/>
            </a:endParaRPr>
          </a:p>
        </p:txBody>
      </p:sp>
      <p:pic>
        <p:nvPicPr>
          <p:cNvPr id="3" name="Picture 2">
            <a:extLst>
              <a:ext uri="{FF2B5EF4-FFF2-40B4-BE49-F238E27FC236}">
                <a16:creationId xmlns:a16="http://schemas.microsoft.com/office/drawing/2014/main" id="{5CA5E3C8-5B9A-3A4D-806A-C927CB8C8F14}"/>
              </a:ext>
            </a:extLst>
          </p:cNvPr>
          <p:cNvPicPr>
            <a:picLocks noChangeAspect="1"/>
          </p:cNvPicPr>
          <p:nvPr/>
        </p:nvPicPr>
        <p:blipFill>
          <a:blip r:embed="rId2"/>
          <a:stretch>
            <a:fillRect/>
          </a:stretch>
        </p:blipFill>
        <p:spPr>
          <a:xfrm>
            <a:off x="257175" y="2698750"/>
            <a:ext cx="8337550" cy="3377534"/>
          </a:xfrm>
          <a:prstGeom prst="rect">
            <a:avLst/>
          </a:prstGeom>
        </p:spPr>
      </p:pic>
    </p:spTree>
    <p:extLst>
      <p:ext uri="{BB962C8B-B14F-4D97-AF65-F5344CB8AC3E}">
        <p14:creationId xmlns:p14="http://schemas.microsoft.com/office/powerpoint/2010/main" val="3679867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3E94A0-C370-E448-BA65-551CE2D91CF6}"/>
              </a:ext>
            </a:extLst>
          </p:cNvPr>
          <p:cNvSpPr/>
          <p:nvPr/>
        </p:nvSpPr>
        <p:spPr>
          <a:xfrm>
            <a:off x="190500" y="499239"/>
            <a:ext cx="8737600" cy="3046988"/>
          </a:xfrm>
          <a:prstGeom prst="rect">
            <a:avLst/>
          </a:prstGeom>
        </p:spPr>
        <p:txBody>
          <a:bodyPr wrap="square">
            <a:spAutoFit/>
          </a:bodyPr>
          <a:lstStyle/>
          <a:p>
            <a:r>
              <a:rPr lang="en-GB" sz="2400" dirty="0">
                <a:solidFill>
                  <a:srgbClr val="231F20"/>
                </a:solidFill>
                <a:latin typeface="ReithSans"/>
              </a:rPr>
              <a:t>Visiting The Western Wall is a reminder to Jewish people of their history, but also gives them a link with the holiest site, the Temple. It is the closest Jewish people can get to the presence of God.</a:t>
            </a:r>
          </a:p>
          <a:p>
            <a:endParaRPr lang="en-GB" sz="2400" dirty="0">
              <a:solidFill>
                <a:srgbClr val="231F20"/>
              </a:solidFill>
              <a:latin typeface="ReithSans"/>
            </a:endParaRPr>
          </a:p>
          <a:p>
            <a:r>
              <a:rPr lang="en-GB" sz="2400" dirty="0">
                <a:solidFill>
                  <a:srgbClr val="231F20"/>
                </a:solidFill>
                <a:latin typeface="ReithSans"/>
              </a:rPr>
              <a:t>Also, as the Western Wall has not been destroyed, it is a symbol of hope to the Jewish people that they too will last forever. Some Jews believe that a third Temple will be built when the </a:t>
            </a:r>
            <a:r>
              <a:rPr lang="en-GB" sz="2400" b="1" dirty="0">
                <a:solidFill>
                  <a:srgbClr val="231F20"/>
                </a:solidFill>
                <a:latin typeface="ReithSans"/>
              </a:rPr>
              <a:t>Messiah</a:t>
            </a:r>
            <a:r>
              <a:rPr lang="en-GB" sz="2400" dirty="0">
                <a:solidFill>
                  <a:srgbClr val="231F20"/>
                </a:solidFill>
                <a:latin typeface="ReithSans"/>
              </a:rPr>
              <a:t> comes in the future.</a:t>
            </a:r>
          </a:p>
        </p:txBody>
      </p:sp>
      <p:pic>
        <p:nvPicPr>
          <p:cNvPr id="3" name="Picture 2">
            <a:extLst>
              <a:ext uri="{FF2B5EF4-FFF2-40B4-BE49-F238E27FC236}">
                <a16:creationId xmlns:a16="http://schemas.microsoft.com/office/drawing/2014/main" id="{77D84623-6CFE-3A40-BCC8-241CB88AE319}"/>
              </a:ext>
            </a:extLst>
          </p:cNvPr>
          <p:cNvPicPr>
            <a:picLocks noChangeAspect="1"/>
          </p:cNvPicPr>
          <p:nvPr/>
        </p:nvPicPr>
        <p:blipFill>
          <a:blip r:embed="rId2"/>
          <a:stretch>
            <a:fillRect/>
          </a:stretch>
        </p:blipFill>
        <p:spPr>
          <a:xfrm>
            <a:off x="4883150" y="3416300"/>
            <a:ext cx="3289300" cy="2463800"/>
          </a:xfrm>
          <a:prstGeom prst="rect">
            <a:avLst/>
          </a:prstGeom>
        </p:spPr>
      </p:pic>
      <p:pic>
        <p:nvPicPr>
          <p:cNvPr id="4" name="Picture 3">
            <a:extLst>
              <a:ext uri="{FF2B5EF4-FFF2-40B4-BE49-F238E27FC236}">
                <a16:creationId xmlns:a16="http://schemas.microsoft.com/office/drawing/2014/main" id="{58EF6D69-DD26-F541-8E49-B0CC4DAC8342}"/>
              </a:ext>
            </a:extLst>
          </p:cNvPr>
          <p:cNvPicPr>
            <a:picLocks noChangeAspect="1"/>
          </p:cNvPicPr>
          <p:nvPr/>
        </p:nvPicPr>
        <p:blipFill>
          <a:blip r:embed="rId3"/>
          <a:stretch>
            <a:fillRect/>
          </a:stretch>
        </p:blipFill>
        <p:spPr>
          <a:xfrm>
            <a:off x="469900" y="3581400"/>
            <a:ext cx="3530600" cy="2298700"/>
          </a:xfrm>
          <a:prstGeom prst="rect">
            <a:avLst/>
          </a:prstGeom>
        </p:spPr>
      </p:pic>
    </p:spTree>
    <p:extLst>
      <p:ext uri="{BB962C8B-B14F-4D97-AF65-F5344CB8AC3E}">
        <p14:creationId xmlns:p14="http://schemas.microsoft.com/office/powerpoint/2010/main" val="373000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63CF83-AFE6-394B-8049-8FCB3C6A095F}"/>
              </a:ext>
            </a:extLst>
          </p:cNvPr>
          <p:cNvSpPr/>
          <p:nvPr/>
        </p:nvSpPr>
        <p:spPr>
          <a:xfrm>
            <a:off x="254000" y="547638"/>
            <a:ext cx="8559800" cy="3046988"/>
          </a:xfrm>
          <a:prstGeom prst="rect">
            <a:avLst/>
          </a:prstGeom>
        </p:spPr>
        <p:txBody>
          <a:bodyPr wrap="square">
            <a:spAutoFit/>
          </a:bodyPr>
          <a:lstStyle/>
          <a:p>
            <a:r>
              <a:rPr lang="en-GB" sz="2400" dirty="0">
                <a:solidFill>
                  <a:srgbClr val="231F20"/>
                </a:solidFill>
                <a:latin typeface="ReithSans"/>
              </a:rPr>
              <a:t>People write prayers on small pieces of paper and push them in between the cracks of the wall. </a:t>
            </a:r>
          </a:p>
          <a:p>
            <a:endParaRPr lang="en-GB" sz="2400" dirty="0">
              <a:solidFill>
                <a:srgbClr val="231F20"/>
              </a:solidFill>
              <a:latin typeface="ReithSans"/>
            </a:endParaRPr>
          </a:p>
          <a:p>
            <a:r>
              <a:rPr lang="en-GB" sz="2400" dirty="0">
                <a:solidFill>
                  <a:srgbClr val="231F20"/>
                </a:solidFill>
                <a:latin typeface="ReithSans"/>
              </a:rPr>
              <a:t>As Jews believe that the wall is a symbol of God's presence, many believe that God can actually see what has been written. </a:t>
            </a:r>
          </a:p>
          <a:p>
            <a:endParaRPr lang="en-GB" sz="2400" dirty="0">
              <a:solidFill>
                <a:srgbClr val="231F20"/>
              </a:solidFill>
              <a:latin typeface="ReithSans"/>
            </a:endParaRPr>
          </a:p>
          <a:p>
            <a:r>
              <a:rPr lang="en-GB" sz="2400" dirty="0">
                <a:solidFill>
                  <a:srgbClr val="231F20"/>
                </a:solidFill>
                <a:latin typeface="ReithSans"/>
              </a:rPr>
              <a:t>The prayers are collected twice every year and then buried on the </a:t>
            </a:r>
            <a:r>
              <a:rPr lang="en-GB" sz="2400" b="1" dirty="0">
                <a:solidFill>
                  <a:srgbClr val="231F20"/>
                </a:solidFill>
                <a:latin typeface="ReithSans"/>
              </a:rPr>
              <a:t>Mount of Olives</a:t>
            </a:r>
            <a:r>
              <a:rPr lang="en-GB" sz="2400" dirty="0">
                <a:solidFill>
                  <a:srgbClr val="231F20"/>
                </a:solidFill>
                <a:latin typeface="ReithSans"/>
              </a:rPr>
              <a:t>.</a:t>
            </a:r>
            <a:endParaRPr lang="en-US" sz="2400" dirty="0"/>
          </a:p>
        </p:txBody>
      </p:sp>
      <p:sp>
        <p:nvSpPr>
          <p:cNvPr id="3" name="Rectangle 2">
            <a:extLst>
              <a:ext uri="{FF2B5EF4-FFF2-40B4-BE49-F238E27FC236}">
                <a16:creationId xmlns:a16="http://schemas.microsoft.com/office/drawing/2014/main" id="{BE2F4A27-7B36-D442-891E-4792EF49C719}"/>
              </a:ext>
            </a:extLst>
          </p:cNvPr>
          <p:cNvSpPr/>
          <p:nvPr/>
        </p:nvSpPr>
        <p:spPr>
          <a:xfrm>
            <a:off x="336550" y="4719935"/>
            <a:ext cx="8394700" cy="923330"/>
          </a:xfrm>
          <a:prstGeom prst="rect">
            <a:avLst/>
          </a:prstGeom>
        </p:spPr>
        <p:txBody>
          <a:bodyPr wrap="square">
            <a:spAutoFit/>
          </a:bodyPr>
          <a:lstStyle/>
          <a:p>
            <a:r>
              <a:rPr lang="en-US" dirty="0">
                <a:hlinkClick r:id="rId2"/>
              </a:rPr>
              <a:t>https://www.bbc.co.uk/teach/class-clips-video/religious-studies-ks2-visiting-jerusalem/z76d7nb</a:t>
            </a:r>
            <a:endParaRPr lang="en-US" dirty="0"/>
          </a:p>
          <a:p>
            <a:endParaRPr lang="en-US" dirty="0"/>
          </a:p>
        </p:txBody>
      </p:sp>
      <p:sp>
        <p:nvSpPr>
          <p:cNvPr id="4" name="Rectangle 3">
            <a:extLst>
              <a:ext uri="{FF2B5EF4-FFF2-40B4-BE49-F238E27FC236}">
                <a16:creationId xmlns:a16="http://schemas.microsoft.com/office/drawing/2014/main" id="{222C76FA-080C-034C-A05B-318B76BB2623}"/>
              </a:ext>
            </a:extLst>
          </p:cNvPr>
          <p:cNvSpPr/>
          <p:nvPr/>
        </p:nvSpPr>
        <p:spPr>
          <a:xfrm>
            <a:off x="336550" y="3951154"/>
            <a:ext cx="4003404" cy="769441"/>
          </a:xfrm>
          <a:prstGeom prst="rect">
            <a:avLst/>
          </a:prstGeom>
          <a:noFill/>
        </p:spPr>
        <p:txBody>
          <a:bodyPr wrap="none" lIns="91440" tIns="45720" rIns="91440" bIns="45720">
            <a:spAutoFit/>
          </a:bodyPr>
          <a:lstStyle/>
          <a:p>
            <a:pPr algn="ctr"/>
            <a:r>
              <a:rPr lang="en-US" sz="4400" b="0" cap="none" spc="0" dirty="0">
                <a:ln w="0"/>
                <a:solidFill>
                  <a:schemeClr val="accent1"/>
                </a:solidFill>
                <a:effectLst>
                  <a:outerShdw blurRad="38100" dist="25400" dir="5400000" algn="ctr" rotWithShape="0">
                    <a:srgbClr val="6E747A">
                      <a:alpha val="43000"/>
                    </a:srgbClr>
                  </a:outerShdw>
                </a:effectLst>
              </a:rPr>
              <a:t>Watch this video</a:t>
            </a:r>
          </a:p>
        </p:txBody>
      </p:sp>
    </p:spTree>
    <p:extLst>
      <p:ext uri="{BB962C8B-B14F-4D97-AF65-F5344CB8AC3E}">
        <p14:creationId xmlns:p14="http://schemas.microsoft.com/office/powerpoint/2010/main" val="2333667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0073E0-1AFE-D54D-A1D1-374D156D1B13}"/>
              </a:ext>
            </a:extLst>
          </p:cNvPr>
          <p:cNvSpPr/>
          <p:nvPr/>
        </p:nvSpPr>
        <p:spPr>
          <a:xfrm>
            <a:off x="377211" y="325735"/>
            <a:ext cx="612898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Show your learning…</a:t>
            </a:r>
          </a:p>
        </p:txBody>
      </p:sp>
      <p:sp>
        <p:nvSpPr>
          <p:cNvPr id="5" name="TextBox 4">
            <a:extLst>
              <a:ext uri="{FF2B5EF4-FFF2-40B4-BE49-F238E27FC236}">
                <a16:creationId xmlns:a16="http://schemas.microsoft.com/office/drawing/2014/main" id="{1961F264-8D59-FC43-9D28-77346C931C06}"/>
              </a:ext>
            </a:extLst>
          </p:cNvPr>
          <p:cNvSpPr txBox="1"/>
          <p:nvPr/>
        </p:nvSpPr>
        <p:spPr>
          <a:xfrm>
            <a:off x="254000" y="1435100"/>
            <a:ext cx="8623300" cy="3970318"/>
          </a:xfrm>
          <a:prstGeom prst="rect">
            <a:avLst/>
          </a:prstGeom>
          <a:noFill/>
        </p:spPr>
        <p:txBody>
          <a:bodyPr wrap="square" rtlCol="0">
            <a:spAutoFit/>
          </a:bodyPr>
          <a:lstStyle/>
          <a:p>
            <a:r>
              <a:rPr lang="en-US" sz="3600" dirty="0"/>
              <a:t>Over the next two weeks you are going to </a:t>
            </a:r>
            <a:r>
              <a:rPr lang="en-US" sz="3600" u="sng" dirty="0"/>
              <a:t>make a leaflet </a:t>
            </a:r>
            <a:r>
              <a:rPr lang="en-US" sz="3600" dirty="0"/>
              <a:t>about Jerusalem for Jewish people. </a:t>
            </a:r>
          </a:p>
          <a:p>
            <a:r>
              <a:rPr lang="en-US" sz="3600" dirty="0"/>
              <a:t>This week:</a:t>
            </a:r>
          </a:p>
          <a:p>
            <a:pPr marL="571500" indent="-571500">
              <a:buFont typeface="Arial" panose="020B0604020202020204" pitchFamily="34" charset="0"/>
              <a:buChar char="•"/>
            </a:pPr>
            <a:r>
              <a:rPr lang="en-US" sz="3600" dirty="0"/>
              <a:t>Create a title page</a:t>
            </a:r>
          </a:p>
          <a:p>
            <a:pPr marL="571500" indent="-571500">
              <a:buFont typeface="Arial" panose="020B0604020202020204" pitchFamily="34" charset="0"/>
              <a:buChar char="•"/>
            </a:pPr>
            <a:r>
              <a:rPr lang="en-US" sz="3600" dirty="0"/>
              <a:t>Include information and pictures about the Western Wall. </a:t>
            </a:r>
          </a:p>
        </p:txBody>
      </p:sp>
    </p:spTree>
    <p:extLst>
      <p:ext uri="{BB962C8B-B14F-4D97-AF65-F5344CB8AC3E}">
        <p14:creationId xmlns:p14="http://schemas.microsoft.com/office/powerpoint/2010/main" val="3774609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915A1-786E-7B4F-B4EF-CDC0C8719E6A}"/>
              </a:ext>
            </a:extLst>
          </p:cNvPr>
          <p:cNvPicPr>
            <a:picLocks noChangeAspect="1"/>
          </p:cNvPicPr>
          <p:nvPr/>
        </p:nvPicPr>
        <p:blipFill>
          <a:blip r:embed="rId2"/>
          <a:stretch>
            <a:fillRect/>
          </a:stretch>
        </p:blipFill>
        <p:spPr>
          <a:xfrm>
            <a:off x="660400" y="1096665"/>
            <a:ext cx="4324350" cy="3239088"/>
          </a:xfrm>
          <a:prstGeom prst="rect">
            <a:avLst/>
          </a:prstGeom>
        </p:spPr>
      </p:pic>
      <p:sp>
        <p:nvSpPr>
          <p:cNvPr id="3" name="Rectangle 2">
            <a:extLst>
              <a:ext uri="{FF2B5EF4-FFF2-40B4-BE49-F238E27FC236}">
                <a16:creationId xmlns:a16="http://schemas.microsoft.com/office/drawing/2014/main" id="{3540CFC2-8902-3A44-A7D1-832D1800CFEB}"/>
              </a:ext>
            </a:extLst>
          </p:cNvPr>
          <p:cNvSpPr/>
          <p:nvPr/>
        </p:nvSpPr>
        <p:spPr>
          <a:xfrm>
            <a:off x="150251" y="173335"/>
            <a:ext cx="577010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Examples of leaflets</a:t>
            </a:r>
          </a:p>
        </p:txBody>
      </p:sp>
      <p:pic>
        <p:nvPicPr>
          <p:cNvPr id="4" name="Picture 3">
            <a:extLst>
              <a:ext uri="{FF2B5EF4-FFF2-40B4-BE49-F238E27FC236}">
                <a16:creationId xmlns:a16="http://schemas.microsoft.com/office/drawing/2014/main" id="{010B130D-FFDA-5D41-834F-98980B757AFB}"/>
              </a:ext>
            </a:extLst>
          </p:cNvPr>
          <p:cNvPicPr>
            <a:picLocks noChangeAspect="1"/>
          </p:cNvPicPr>
          <p:nvPr/>
        </p:nvPicPr>
        <p:blipFill>
          <a:blip r:embed="rId3"/>
          <a:stretch>
            <a:fillRect/>
          </a:stretch>
        </p:blipFill>
        <p:spPr>
          <a:xfrm>
            <a:off x="5494899" y="1778000"/>
            <a:ext cx="2857500" cy="2844800"/>
          </a:xfrm>
          <a:prstGeom prst="rect">
            <a:avLst/>
          </a:prstGeom>
        </p:spPr>
      </p:pic>
      <p:pic>
        <p:nvPicPr>
          <p:cNvPr id="5" name="Picture 4">
            <a:extLst>
              <a:ext uri="{FF2B5EF4-FFF2-40B4-BE49-F238E27FC236}">
                <a16:creationId xmlns:a16="http://schemas.microsoft.com/office/drawing/2014/main" id="{7E08EFCC-451D-3341-ADF8-4D1812651182}"/>
              </a:ext>
            </a:extLst>
          </p:cNvPr>
          <p:cNvPicPr>
            <a:picLocks noChangeAspect="1"/>
          </p:cNvPicPr>
          <p:nvPr/>
        </p:nvPicPr>
        <p:blipFill>
          <a:blip r:embed="rId4"/>
          <a:stretch>
            <a:fillRect/>
          </a:stretch>
        </p:blipFill>
        <p:spPr>
          <a:xfrm>
            <a:off x="1695450" y="4394200"/>
            <a:ext cx="3289300" cy="2463800"/>
          </a:xfrm>
          <a:prstGeom prst="rect">
            <a:avLst/>
          </a:prstGeom>
        </p:spPr>
      </p:pic>
    </p:spTree>
    <p:extLst>
      <p:ext uri="{BB962C8B-B14F-4D97-AF65-F5344CB8AC3E}">
        <p14:creationId xmlns:p14="http://schemas.microsoft.com/office/powerpoint/2010/main" val="2586994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EBC1B-8BDE-B040-A9A9-3FBC2CEB32F6}"/>
              </a:ext>
            </a:extLst>
          </p:cNvPr>
          <p:cNvSpPr/>
          <p:nvPr/>
        </p:nvSpPr>
        <p:spPr>
          <a:xfrm>
            <a:off x="3428771" y="2967335"/>
            <a:ext cx="228646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Week 2</a:t>
            </a:r>
          </a:p>
        </p:txBody>
      </p:sp>
    </p:spTree>
    <p:extLst>
      <p:ext uri="{BB962C8B-B14F-4D97-AF65-F5344CB8AC3E}">
        <p14:creationId xmlns:p14="http://schemas.microsoft.com/office/powerpoint/2010/main" val="555268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3A8114-B932-8448-B91D-F760C58EE646}"/>
              </a:ext>
            </a:extLst>
          </p:cNvPr>
          <p:cNvSpPr/>
          <p:nvPr/>
        </p:nvSpPr>
        <p:spPr>
          <a:xfrm>
            <a:off x="292100" y="214343"/>
            <a:ext cx="8597900" cy="3785652"/>
          </a:xfrm>
          <a:prstGeom prst="rect">
            <a:avLst/>
          </a:prstGeom>
          <a:solidFill>
            <a:schemeClr val="accent4">
              <a:lumMod val="40000"/>
              <a:lumOff val="60000"/>
            </a:schemeClr>
          </a:solidFill>
        </p:spPr>
        <p:txBody>
          <a:bodyPr wrap="square">
            <a:spAutoFit/>
          </a:bodyPr>
          <a:lstStyle/>
          <a:p>
            <a:r>
              <a:rPr lang="en-US" sz="2000" dirty="0"/>
              <a:t>The Temple Mount is the elevated plaza above the Western Wall in Jerusalem that was the site of both of Judaism’s ancient temples. The platform of the Temple Mount is supported by four huge supporting walls, built from large chiseled stones that were placed on top of each other. One of the supporting walls is the Western Wall, which serves today as a site for prayers and gatherings.</a:t>
            </a:r>
          </a:p>
          <a:p>
            <a:endParaRPr lang="en-US" sz="2000" dirty="0"/>
          </a:p>
          <a:p>
            <a:r>
              <a:rPr lang="en-US" sz="2000" dirty="0"/>
              <a:t>The site is also the third holiest in Islam (after Mecca and Medina) and has been a focal point of inter-religious tension for decades. </a:t>
            </a:r>
          </a:p>
          <a:p>
            <a:endParaRPr lang="en-US" sz="2000" dirty="0"/>
          </a:p>
          <a:p>
            <a:r>
              <a:rPr lang="en-US" sz="2000" dirty="0"/>
              <a:t>At present, the site is ruled by Israel but is looked after by the Muslim Waqf (religious trust). Jews and other non-Muslims are permitted to visit, but Jewish prayer is forbidden there.  This has caused fighting in the past. </a:t>
            </a:r>
          </a:p>
        </p:txBody>
      </p:sp>
      <p:pic>
        <p:nvPicPr>
          <p:cNvPr id="4" name="Picture 3">
            <a:extLst>
              <a:ext uri="{FF2B5EF4-FFF2-40B4-BE49-F238E27FC236}">
                <a16:creationId xmlns:a16="http://schemas.microsoft.com/office/drawing/2014/main" id="{1B4DB045-7CB5-6943-B9DA-C8DC89FE4FC7}"/>
              </a:ext>
            </a:extLst>
          </p:cNvPr>
          <p:cNvPicPr>
            <a:picLocks noChangeAspect="1"/>
          </p:cNvPicPr>
          <p:nvPr/>
        </p:nvPicPr>
        <p:blipFill>
          <a:blip r:embed="rId2"/>
          <a:stretch>
            <a:fillRect/>
          </a:stretch>
        </p:blipFill>
        <p:spPr>
          <a:xfrm>
            <a:off x="1244600" y="4068064"/>
            <a:ext cx="4800600" cy="2688336"/>
          </a:xfrm>
          <a:prstGeom prst="rect">
            <a:avLst/>
          </a:prstGeom>
        </p:spPr>
      </p:pic>
    </p:spTree>
    <p:extLst>
      <p:ext uri="{BB962C8B-B14F-4D97-AF65-F5344CB8AC3E}">
        <p14:creationId xmlns:p14="http://schemas.microsoft.com/office/powerpoint/2010/main" val="4019972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AE44CF-BAD5-5445-B1A4-683E0C15E0A0}"/>
              </a:ext>
            </a:extLst>
          </p:cNvPr>
          <p:cNvSpPr/>
          <p:nvPr/>
        </p:nvSpPr>
        <p:spPr>
          <a:xfrm>
            <a:off x="155110" y="0"/>
            <a:ext cx="8860823" cy="707886"/>
          </a:xfrm>
          <a:prstGeom prst="rect">
            <a:avLst/>
          </a:prstGeom>
          <a:noFill/>
        </p:spPr>
        <p:txBody>
          <a:bodyPr wrap="non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There are </a:t>
            </a:r>
            <a:r>
              <a:rPr lang="en-US" sz="4000" b="1" cap="none" spc="0" dirty="0">
                <a:ln w="0"/>
                <a:solidFill>
                  <a:schemeClr val="accent1"/>
                </a:solidFill>
                <a:effectLst>
                  <a:outerShdw blurRad="38100" dist="25400" dir="5400000" algn="ctr" rotWithShape="0">
                    <a:srgbClr val="6E747A">
                      <a:alpha val="43000"/>
                    </a:srgbClr>
                  </a:outerShdw>
                </a:effectLst>
              </a:rPr>
              <a:t>six</a:t>
            </a:r>
            <a:r>
              <a:rPr lang="en-US" sz="4000" b="0" cap="none" spc="0" dirty="0">
                <a:ln w="0"/>
                <a:solidFill>
                  <a:schemeClr val="accent1"/>
                </a:solidFill>
                <a:effectLst>
                  <a:outerShdw blurRad="38100" dist="25400" dir="5400000" algn="ctr" rotWithShape="0">
                    <a:srgbClr val="6E747A">
                      <a:alpha val="43000"/>
                    </a:srgbClr>
                  </a:outerShdw>
                </a:effectLst>
              </a:rPr>
              <a:t> major religions in our world.</a:t>
            </a:r>
          </a:p>
        </p:txBody>
      </p:sp>
      <p:pic>
        <p:nvPicPr>
          <p:cNvPr id="3" name="Picture 2">
            <a:extLst>
              <a:ext uri="{FF2B5EF4-FFF2-40B4-BE49-F238E27FC236}">
                <a16:creationId xmlns:a16="http://schemas.microsoft.com/office/drawing/2014/main" id="{8B15A209-4EEC-494E-99A1-98F26BED20D3}"/>
              </a:ext>
            </a:extLst>
          </p:cNvPr>
          <p:cNvPicPr>
            <a:picLocks noChangeAspect="1"/>
          </p:cNvPicPr>
          <p:nvPr/>
        </p:nvPicPr>
        <p:blipFill>
          <a:blip r:embed="rId2"/>
          <a:stretch>
            <a:fillRect/>
          </a:stretch>
        </p:blipFill>
        <p:spPr>
          <a:xfrm>
            <a:off x="2104844" y="830997"/>
            <a:ext cx="4692771" cy="5894813"/>
          </a:xfrm>
          <a:prstGeom prst="rect">
            <a:avLst/>
          </a:prstGeom>
        </p:spPr>
      </p:pic>
    </p:spTree>
    <p:extLst>
      <p:ext uri="{BB962C8B-B14F-4D97-AF65-F5344CB8AC3E}">
        <p14:creationId xmlns:p14="http://schemas.microsoft.com/office/powerpoint/2010/main" val="2539849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C39FF4-89DD-AA41-9856-3D347EEB6036}"/>
              </a:ext>
            </a:extLst>
          </p:cNvPr>
          <p:cNvSpPr/>
          <p:nvPr/>
        </p:nvSpPr>
        <p:spPr>
          <a:xfrm>
            <a:off x="406400" y="517942"/>
            <a:ext cx="8737600" cy="2523768"/>
          </a:xfrm>
          <a:prstGeom prst="rect">
            <a:avLst/>
          </a:prstGeom>
        </p:spPr>
        <p:txBody>
          <a:bodyPr wrap="square">
            <a:spAutoFit/>
          </a:bodyPr>
          <a:lstStyle/>
          <a:p>
            <a:r>
              <a:rPr lang="en-US" sz="2000" dirty="0"/>
              <a:t>The Temple Mount, known in Hebrew as </a:t>
            </a:r>
            <a:r>
              <a:rPr lang="en-US" sz="2000" dirty="0" err="1"/>
              <a:t>Har</a:t>
            </a:r>
            <a:r>
              <a:rPr lang="en-US" sz="2000" dirty="0"/>
              <a:t> </a:t>
            </a:r>
            <a:r>
              <a:rPr lang="en-US" sz="2000" dirty="0" err="1"/>
              <a:t>Habayit</a:t>
            </a:r>
            <a:r>
              <a:rPr lang="en-US" sz="2000" dirty="0"/>
              <a:t>, is traditionally said to be the site where Abraham showed his devotion to God by taking his son Isaac to be sacrificed. The mount is also the site of both ancient Jewish temples. </a:t>
            </a:r>
          </a:p>
          <a:p>
            <a:endParaRPr lang="en-US" sz="2000" dirty="0"/>
          </a:p>
          <a:p>
            <a:r>
              <a:rPr lang="en-US" sz="2000" dirty="0"/>
              <a:t>The first, built by King Solomon, was destroyed by the Babylonians in 586 BCE. The second was built in the sixth century BCE and stood for nearly 600 years before it was destroyed and the Jewish people exiled in 70 CE by the Roman Empire. </a:t>
            </a:r>
          </a:p>
          <a:p>
            <a:endParaRPr lang="en-US" dirty="0"/>
          </a:p>
        </p:txBody>
      </p:sp>
      <p:pic>
        <p:nvPicPr>
          <p:cNvPr id="4" name="Picture 3">
            <a:extLst>
              <a:ext uri="{FF2B5EF4-FFF2-40B4-BE49-F238E27FC236}">
                <a16:creationId xmlns:a16="http://schemas.microsoft.com/office/drawing/2014/main" id="{15755189-4D4A-9742-8F3C-3BE6A4776D61}"/>
              </a:ext>
            </a:extLst>
          </p:cNvPr>
          <p:cNvPicPr>
            <a:picLocks noChangeAspect="1"/>
          </p:cNvPicPr>
          <p:nvPr/>
        </p:nvPicPr>
        <p:blipFill>
          <a:blip r:embed="rId2"/>
          <a:stretch>
            <a:fillRect/>
          </a:stretch>
        </p:blipFill>
        <p:spPr>
          <a:xfrm>
            <a:off x="1917700" y="3366462"/>
            <a:ext cx="4826000" cy="3491538"/>
          </a:xfrm>
          <a:prstGeom prst="rect">
            <a:avLst/>
          </a:prstGeom>
        </p:spPr>
      </p:pic>
      <p:sp>
        <p:nvSpPr>
          <p:cNvPr id="5" name="Rectangle 4">
            <a:extLst>
              <a:ext uri="{FF2B5EF4-FFF2-40B4-BE49-F238E27FC236}">
                <a16:creationId xmlns:a16="http://schemas.microsoft.com/office/drawing/2014/main" id="{00539D37-2367-9741-A8A5-02BC7C5C3DA5}"/>
              </a:ext>
            </a:extLst>
          </p:cNvPr>
          <p:cNvSpPr/>
          <p:nvPr/>
        </p:nvSpPr>
        <p:spPr>
          <a:xfrm>
            <a:off x="495300" y="2811131"/>
            <a:ext cx="8318500" cy="646331"/>
          </a:xfrm>
          <a:prstGeom prst="rect">
            <a:avLst/>
          </a:prstGeom>
        </p:spPr>
        <p:txBody>
          <a:bodyPr wrap="square">
            <a:spAutoFit/>
          </a:bodyPr>
          <a:lstStyle/>
          <a:p>
            <a:r>
              <a:rPr lang="en-US" dirty="0">
                <a:hlinkClick r:id="rId3"/>
              </a:rPr>
              <a:t>https://www.youtube.com/watch?v=8IOly3-M96M</a:t>
            </a:r>
            <a:endParaRPr lang="en-US" dirty="0"/>
          </a:p>
          <a:p>
            <a:endParaRPr lang="en-US" dirty="0"/>
          </a:p>
        </p:txBody>
      </p:sp>
    </p:spTree>
    <p:extLst>
      <p:ext uri="{BB962C8B-B14F-4D97-AF65-F5344CB8AC3E}">
        <p14:creationId xmlns:p14="http://schemas.microsoft.com/office/powerpoint/2010/main" val="2451365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67533B-B5D1-CB48-B943-08382E6809BD}"/>
              </a:ext>
            </a:extLst>
          </p:cNvPr>
          <p:cNvSpPr txBox="1"/>
          <p:nvPr/>
        </p:nvSpPr>
        <p:spPr>
          <a:xfrm>
            <a:off x="165100" y="127000"/>
            <a:ext cx="8712200" cy="3046988"/>
          </a:xfrm>
          <a:prstGeom prst="rect">
            <a:avLst/>
          </a:prstGeom>
          <a:noFill/>
        </p:spPr>
        <p:txBody>
          <a:bodyPr wrap="square" rtlCol="0">
            <a:spAutoFit/>
          </a:bodyPr>
          <a:lstStyle/>
          <a:p>
            <a:r>
              <a:rPr lang="en-US" sz="2400" dirty="0"/>
              <a:t>The Mount of Olives has been a Jewish cemetery since biblical times.  It can be seen in full sunlight from the direction of Temple Mount.    There are over 150,000 gravestones all across the western slope of the mount. </a:t>
            </a:r>
          </a:p>
          <a:p>
            <a:r>
              <a:rPr lang="en-US" sz="2400" dirty="0"/>
              <a:t>Jews have been buried there for years but less so more recently because it is over crowded.   Some very important Jewish people from history have their grave there, including King David’s son Absalom. </a:t>
            </a:r>
          </a:p>
        </p:txBody>
      </p:sp>
      <p:pic>
        <p:nvPicPr>
          <p:cNvPr id="5" name="Picture 4">
            <a:extLst>
              <a:ext uri="{FF2B5EF4-FFF2-40B4-BE49-F238E27FC236}">
                <a16:creationId xmlns:a16="http://schemas.microsoft.com/office/drawing/2014/main" id="{9F8C34D8-D5F5-0743-9C05-14CAEA252D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8300" y="2971800"/>
            <a:ext cx="6604000" cy="3714750"/>
          </a:xfrm>
          <a:prstGeom prst="rect">
            <a:avLst/>
          </a:prstGeom>
        </p:spPr>
      </p:pic>
    </p:spTree>
    <p:extLst>
      <p:ext uri="{BB962C8B-B14F-4D97-AF65-F5344CB8AC3E}">
        <p14:creationId xmlns:p14="http://schemas.microsoft.com/office/powerpoint/2010/main" val="949104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0073E0-1AFE-D54D-A1D1-374D156D1B13}"/>
              </a:ext>
            </a:extLst>
          </p:cNvPr>
          <p:cNvSpPr/>
          <p:nvPr/>
        </p:nvSpPr>
        <p:spPr>
          <a:xfrm>
            <a:off x="377211" y="325735"/>
            <a:ext cx="612898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Show your learning…</a:t>
            </a:r>
          </a:p>
        </p:txBody>
      </p:sp>
      <p:sp>
        <p:nvSpPr>
          <p:cNvPr id="5" name="TextBox 4">
            <a:extLst>
              <a:ext uri="{FF2B5EF4-FFF2-40B4-BE49-F238E27FC236}">
                <a16:creationId xmlns:a16="http://schemas.microsoft.com/office/drawing/2014/main" id="{1961F264-8D59-FC43-9D28-77346C931C06}"/>
              </a:ext>
            </a:extLst>
          </p:cNvPr>
          <p:cNvSpPr txBox="1"/>
          <p:nvPr/>
        </p:nvSpPr>
        <p:spPr>
          <a:xfrm>
            <a:off x="254000" y="1249065"/>
            <a:ext cx="8623300" cy="4801314"/>
          </a:xfrm>
          <a:prstGeom prst="rect">
            <a:avLst/>
          </a:prstGeom>
          <a:noFill/>
        </p:spPr>
        <p:txBody>
          <a:bodyPr wrap="square" rtlCol="0">
            <a:spAutoFit/>
          </a:bodyPr>
          <a:lstStyle/>
          <a:p>
            <a:r>
              <a:rPr lang="en-US" sz="3400" dirty="0"/>
              <a:t>You have been making </a:t>
            </a:r>
            <a:r>
              <a:rPr lang="en-US" sz="3400" u="sng" dirty="0"/>
              <a:t> a leaflet </a:t>
            </a:r>
            <a:r>
              <a:rPr lang="en-US" sz="3400" dirty="0"/>
              <a:t>about Jerusalem for Jewish people. </a:t>
            </a:r>
          </a:p>
          <a:p>
            <a:endParaRPr lang="en-US" sz="3400" dirty="0"/>
          </a:p>
          <a:p>
            <a:r>
              <a:rPr lang="en-US" sz="3400" dirty="0"/>
              <a:t>This week:</a:t>
            </a:r>
          </a:p>
          <a:p>
            <a:pPr marL="571500" indent="-571500">
              <a:buFont typeface="Arial" panose="020B0604020202020204" pitchFamily="34" charset="0"/>
              <a:buChar char="•"/>
            </a:pPr>
            <a:r>
              <a:rPr lang="en-US" sz="3400" dirty="0"/>
              <a:t>Include information and pictures about the The Temple Mount and The Mount of Olives.</a:t>
            </a:r>
          </a:p>
          <a:p>
            <a:endParaRPr lang="en-US" sz="3400" dirty="0"/>
          </a:p>
          <a:p>
            <a:r>
              <a:rPr lang="en-US" sz="3400" dirty="0">
                <a:solidFill>
                  <a:srgbClr val="FF0000"/>
                </a:solidFill>
              </a:rPr>
              <a:t>Challenge: Why do you think it is important for Jews to visit Jerusalem? </a:t>
            </a:r>
          </a:p>
        </p:txBody>
      </p:sp>
    </p:spTree>
    <p:extLst>
      <p:ext uri="{BB962C8B-B14F-4D97-AF65-F5344CB8AC3E}">
        <p14:creationId xmlns:p14="http://schemas.microsoft.com/office/powerpoint/2010/main" val="12327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6B39C59-C07B-CB4F-9846-CC5AF7596B9B}"/>
              </a:ext>
            </a:extLst>
          </p:cNvPr>
          <p:cNvGraphicFramePr>
            <a:graphicFrameLocks noGrp="1"/>
          </p:cNvGraphicFramePr>
          <p:nvPr>
            <p:extLst>
              <p:ext uri="{D42A27DB-BD31-4B8C-83A1-F6EECF244321}">
                <p14:modId xmlns:p14="http://schemas.microsoft.com/office/powerpoint/2010/main" val="2488075744"/>
              </p:ext>
            </p:extLst>
          </p:nvPr>
        </p:nvGraphicFramePr>
        <p:xfrm>
          <a:off x="751115" y="1273629"/>
          <a:ext cx="7298871" cy="5112072"/>
        </p:xfrm>
        <a:graphic>
          <a:graphicData uri="http://schemas.openxmlformats.org/drawingml/2006/table">
            <a:tbl>
              <a:tblPr firstRow="1" bandRow="1">
                <a:tableStyleId>{5C22544A-7EE6-4342-B048-85BDC9FD1C3A}</a:tableStyleId>
              </a:tblPr>
              <a:tblGrid>
                <a:gridCol w="2432957">
                  <a:extLst>
                    <a:ext uri="{9D8B030D-6E8A-4147-A177-3AD203B41FA5}">
                      <a16:colId xmlns:a16="http://schemas.microsoft.com/office/drawing/2014/main" val="1686616887"/>
                    </a:ext>
                  </a:extLst>
                </a:gridCol>
                <a:gridCol w="2432957">
                  <a:extLst>
                    <a:ext uri="{9D8B030D-6E8A-4147-A177-3AD203B41FA5}">
                      <a16:colId xmlns:a16="http://schemas.microsoft.com/office/drawing/2014/main" val="1541301144"/>
                    </a:ext>
                  </a:extLst>
                </a:gridCol>
                <a:gridCol w="2432957">
                  <a:extLst>
                    <a:ext uri="{9D8B030D-6E8A-4147-A177-3AD203B41FA5}">
                      <a16:colId xmlns:a16="http://schemas.microsoft.com/office/drawing/2014/main" val="3421351629"/>
                    </a:ext>
                  </a:extLst>
                </a:gridCol>
              </a:tblGrid>
              <a:tr h="638856">
                <a:tc>
                  <a:txBody>
                    <a:bodyPr/>
                    <a:lstStyle/>
                    <a:p>
                      <a:r>
                        <a:rPr lang="en-US" dirty="0"/>
                        <a:t>Age group</a:t>
                      </a:r>
                    </a:p>
                  </a:txBody>
                  <a:tcPr/>
                </a:tc>
                <a:tc>
                  <a:txBody>
                    <a:bodyPr/>
                    <a:lstStyle/>
                    <a:p>
                      <a:r>
                        <a:rPr lang="en-US" dirty="0"/>
                        <a:t>Theme </a:t>
                      </a:r>
                    </a:p>
                  </a:txBody>
                  <a:tcPr/>
                </a:tc>
                <a:tc>
                  <a:txBody>
                    <a:bodyPr/>
                    <a:lstStyle/>
                    <a:p>
                      <a:r>
                        <a:rPr lang="en-US" dirty="0"/>
                        <a:t>Topic</a:t>
                      </a:r>
                    </a:p>
                  </a:txBody>
                  <a:tcPr/>
                </a:tc>
                <a:extLst>
                  <a:ext uri="{0D108BD9-81ED-4DB2-BD59-A6C34878D82A}">
                    <a16:rowId xmlns:a16="http://schemas.microsoft.com/office/drawing/2014/main" val="3204925058"/>
                  </a:ext>
                </a:extLst>
              </a:tr>
              <a:tr h="638856">
                <a:tc>
                  <a:txBody>
                    <a:bodyPr/>
                    <a:lstStyle/>
                    <a:p>
                      <a:r>
                        <a:rPr lang="en-US" dirty="0"/>
                        <a:t>Early Years</a:t>
                      </a:r>
                    </a:p>
                  </a:txBody>
                  <a:tcPr/>
                </a:tc>
                <a:tc>
                  <a:txBody>
                    <a:bodyPr/>
                    <a:lstStyle/>
                    <a:p>
                      <a:r>
                        <a:rPr lang="en-US" dirty="0"/>
                        <a:t>Special days / ritual objects</a:t>
                      </a:r>
                    </a:p>
                  </a:txBody>
                  <a:tcPr/>
                </a:tc>
                <a:tc>
                  <a:txBody>
                    <a:bodyPr/>
                    <a:lstStyle/>
                    <a:p>
                      <a:r>
                        <a:rPr lang="en-US" dirty="0"/>
                        <a:t>Hanukkah</a:t>
                      </a:r>
                    </a:p>
                  </a:txBody>
                  <a:tcPr/>
                </a:tc>
                <a:extLst>
                  <a:ext uri="{0D108BD9-81ED-4DB2-BD59-A6C34878D82A}">
                    <a16:rowId xmlns:a16="http://schemas.microsoft.com/office/drawing/2014/main" val="2527222366"/>
                  </a:ext>
                </a:extLst>
              </a:tr>
              <a:tr h="638856">
                <a:tc>
                  <a:txBody>
                    <a:bodyPr/>
                    <a:lstStyle/>
                    <a:p>
                      <a:r>
                        <a:rPr lang="en-US" dirty="0"/>
                        <a:t>Year 1</a:t>
                      </a:r>
                    </a:p>
                  </a:txBody>
                  <a:tcPr/>
                </a:tc>
                <a:tc>
                  <a:txBody>
                    <a:bodyPr/>
                    <a:lstStyle/>
                    <a:p>
                      <a:r>
                        <a:rPr lang="en-US" dirty="0"/>
                        <a:t>Stories</a:t>
                      </a:r>
                    </a:p>
                  </a:txBody>
                  <a:tcPr/>
                </a:tc>
                <a:tc>
                  <a:txBody>
                    <a:bodyPr/>
                    <a:lstStyle/>
                    <a:p>
                      <a:r>
                        <a:rPr lang="en-US" dirty="0"/>
                        <a:t>Moses</a:t>
                      </a:r>
                    </a:p>
                  </a:txBody>
                  <a:tcPr/>
                </a:tc>
                <a:extLst>
                  <a:ext uri="{0D108BD9-81ED-4DB2-BD59-A6C34878D82A}">
                    <a16:rowId xmlns:a16="http://schemas.microsoft.com/office/drawing/2014/main" val="2910821828"/>
                  </a:ext>
                </a:extLst>
              </a:tr>
              <a:tr h="638856">
                <a:tc>
                  <a:txBody>
                    <a:bodyPr/>
                    <a:lstStyle/>
                    <a:p>
                      <a:r>
                        <a:rPr lang="en-US" dirty="0"/>
                        <a:t>Year 2</a:t>
                      </a:r>
                    </a:p>
                  </a:txBody>
                  <a:tcPr/>
                </a:tc>
                <a:tc>
                  <a:txBody>
                    <a:bodyPr/>
                    <a:lstStyle/>
                    <a:p>
                      <a:r>
                        <a:rPr lang="en-US" dirty="0"/>
                        <a:t>Prayer / home</a:t>
                      </a:r>
                    </a:p>
                  </a:txBody>
                  <a:tcPr/>
                </a:tc>
                <a:tc>
                  <a:txBody>
                    <a:bodyPr/>
                    <a:lstStyle/>
                    <a:p>
                      <a:r>
                        <a:rPr lang="en-US" dirty="0"/>
                        <a:t>Daily prayer</a:t>
                      </a:r>
                    </a:p>
                  </a:txBody>
                  <a:tcPr/>
                </a:tc>
                <a:extLst>
                  <a:ext uri="{0D108BD9-81ED-4DB2-BD59-A6C34878D82A}">
                    <a16:rowId xmlns:a16="http://schemas.microsoft.com/office/drawing/2014/main" val="299525431"/>
                  </a:ext>
                </a:extLst>
              </a:tr>
              <a:tr h="638856">
                <a:tc>
                  <a:txBody>
                    <a:bodyPr/>
                    <a:lstStyle/>
                    <a:p>
                      <a:r>
                        <a:rPr lang="en-US" dirty="0"/>
                        <a:t>Year 3</a:t>
                      </a:r>
                    </a:p>
                  </a:txBody>
                  <a:tcPr/>
                </a:tc>
                <a:tc>
                  <a:txBody>
                    <a:bodyPr/>
                    <a:lstStyle/>
                    <a:p>
                      <a:r>
                        <a:rPr lang="en-US" dirty="0"/>
                        <a:t>Places of worship</a:t>
                      </a:r>
                    </a:p>
                  </a:txBody>
                  <a:tcPr/>
                </a:tc>
                <a:tc>
                  <a:txBody>
                    <a:bodyPr/>
                    <a:lstStyle/>
                    <a:p>
                      <a:r>
                        <a:rPr lang="en-US" dirty="0"/>
                        <a:t>Jerusalem</a:t>
                      </a:r>
                    </a:p>
                  </a:txBody>
                  <a:tcPr/>
                </a:tc>
                <a:extLst>
                  <a:ext uri="{0D108BD9-81ED-4DB2-BD59-A6C34878D82A}">
                    <a16:rowId xmlns:a16="http://schemas.microsoft.com/office/drawing/2014/main" val="360298897"/>
                  </a:ext>
                </a:extLst>
              </a:tr>
              <a:tr h="638856">
                <a:tc>
                  <a:txBody>
                    <a:bodyPr/>
                    <a:lstStyle/>
                    <a:p>
                      <a:r>
                        <a:rPr lang="en-US" dirty="0"/>
                        <a:t>Year 4</a:t>
                      </a:r>
                    </a:p>
                  </a:txBody>
                  <a:tcPr/>
                </a:tc>
                <a:tc>
                  <a:txBody>
                    <a:bodyPr/>
                    <a:lstStyle/>
                    <a:p>
                      <a:r>
                        <a:rPr lang="en-US" dirty="0"/>
                        <a:t>Holy Books</a:t>
                      </a:r>
                    </a:p>
                  </a:txBody>
                  <a:tcPr/>
                </a:tc>
                <a:tc>
                  <a:txBody>
                    <a:bodyPr/>
                    <a:lstStyle/>
                    <a:p>
                      <a:r>
                        <a:rPr lang="en-US" dirty="0"/>
                        <a:t>Exploring the Torah</a:t>
                      </a:r>
                    </a:p>
                  </a:txBody>
                  <a:tcPr/>
                </a:tc>
                <a:extLst>
                  <a:ext uri="{0D108BD9-81ED-4DB2-BD59-A6C34878D82A}">
                    <a16:rowId xmlns:a16="http://schemas.microsoft.com/office/drawing/2014/main" val="2255869318"/>
                  </a:ext>
                </a:extLst>
              </a:tr>
              <a:tr h="638856">
                <a:tc>
                  <a:txBody>
                    <a:bodyPr/>
                    <a:lstStyle/>
                    <a:p>
                      <a:r>
                        <a:rPr lang="en-US" dirty="0"/>
                        <a:t>Year 5</a:t>
                      </a:r>
                    </a:p>
                  </a:txBody>
                  <a:tcPr/>
                </a:tc>
                <a:tc>
                  <a:txBody>
                    <a:bodyPr/>
                    <a:lstStyle/>
                    <a:p>
                      <a:r>
                        <a:rPr lang="en-US" dirty="0"/>
                        <a:t>Beliefs and festivals</a:t>
                      </a:r>
                    </a:p>
                  </a:txBody>
                  <a:tcPr/>
                </a:tc>
                <a:tc>
                  <a:txBody>
                    <a:bodyPr/>
                    <a:lstStyle/>
                    <a:p>
                      <a:r>
                        <a:rPr lang="en-US" dirty="0"/>
                        <a:t>Mitzvot</a:t>
                      </a:r>
                    </a:p>
                  </a:txBody>
                  <a:tcPr/>
                </a:tc>
                <a:extLst>
                  <a:ext uri="{0D108BD9-81ED-4DB2-BD59-A6C34878D82A}">
                    <a16:rowId xmlns:a16="http://schemas.microsoft.com/office/drawing/2014/main" val="2825672586"/>
                  </a:ext>
                </a:extLst>
              </a:tr>
              <a:tr h="638856">
                <a:tc>
                  <a:txBody>
                    <a:bodyPr/>
                    <a:lstStyle/>
                    <a:p>
                      <a:r>
                        <a:rPr lang="en-US" dirty="0"/>
                        <a:t>Year 6</a:t>
                      </a:r>
                    </a:p>
                  </a:txBody>
                  <a:tcPr/>
                </a:tc>
                <a:tc>
                  <a:txBody>
                    <a:bodyPr/>
                    <a:lstStyle/>
                    <a:p>
                      <a:r>
                        <a:rPr lang="en-US" dirty="0"/>
                        <a:t>Belonging and values</a:t>
                      </a:r>
                    </a:p>
                  </a:txBody>
                  <a:tcPr/>
                </a:tc>
                <a:tc>
                  <a:txBody>
                    <a:bodyPr/>
                    <a:lstStyle/>
                    <a:p>
                      <a:r>
                        <a:rPr lang="en-US" dirty="0"/>
                        <a:t>Life as a Jew</a:t>
                      </a:r>
                    </a:p>
                  </a:txBody>
                  <a:tcPr/>
                </a:tc>
                <a:extLst>
                  <a:ext uri="{0D108BD9-81ED-4DB2-BD59-A6C34878D82A}">
                    <a16:rowId xmlns:a16="http://schemas.microsoft.com/office/drawing/2014/main" val="3155998881"/>
                  </a:ext>
                </a:extLst>
              </a:tr>
            </a:tbl>
          </a:graphicData>
        </a:graphic>
      </p:graphicFrame>
      <p:sp>
        <p:nvSpPr>
          <p:cNvPr id="3" name="Rectangle 2">
            <a:extLst>
              <a:ext uri="{FF2B5EF4-FFF2-40B4-BE49-F238E27FC236}">
                <a16:creationId xmlns:a16="http://schemas.microsoft.com/office/drawing/2014/main" id="{8753FF32-4250-6743-829C-0CCF38A8B3C4}"/>
              </a:ext>
            </a:extLst>
          </p:cNvPr>
          <p:cNvSpPr/>
          <p:nvPr/>
        </p:nvSpPr>
        <p:spPr>
          <a:xfrm>
            <a:off x="843798" y="0"/>
            <a:ext cx="684681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Judaism…going deepe</a:t>
            </a:r>
            <a:r>
              <a:rPr lang="en-US" sz="5400" dirty="0">
                <a:ln w="0"/>
                <a:solidFill>
                  <a:schemeClr val="accent1"/>
                </a:solidFill>
                <a:effectLst>
                  <a:outerShdw blurRad="38100" dist="25400" dir="5400000" algn="ctr" rotWithShape="0">
                    <a:srgbClr val="6E747A">
                      <a:alpha val="43000"/>
                    </a:srgbClr>
                  </a:outerShdw>
                </a:effectLst>
              </a:rPr>
              <a:t>r!</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02144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EBC1B-8BDE-B040-A9A9-3FBC2CEB32F6}"/>
              </a:ext>
            </a:extLst>
          </p:cNvPr>
          <p:cNvSpPr/>
          <p:nvPr/>
        </p:nvSpPr>
        <p:spPr>
          <a:xfrm>
            <a:off x="3428771" y="2967335"/>
            <a:ext cx="228646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Week 1</a:t>
            </a:r>
          </a:p>
        </p:txBody>
      </p:sp>
    </p:spTree>
    <p:extLst>
      <p:ext uri="{BB962C8B-B14F-4D97-AF65-F5344CB8AC3E}">
        <p14:creationId xmlns:p14="http://schemas.microsoft.com/office/powerpoint/2010/main" val="378170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843E67-3DD0-FD4D-A877-D1C3801FAFC8}"/>
              </a:ext>
            </a:extLst>
          </p:cNvPr>
          <p:cNvPicPr>
            <a:picLocks noChangeAspect="1"/>
          </p:cNvPicPr>
          <p:nvPr/>
        </p:nvPicPr>
        <p:blipFill>
          <a:blip r:embed="rId2"/>
          <a:stretch>
            <a:fillRect/>
          </a:stretch>
        </p:blipFill>
        <p:spPr>
          <a:xfrm>
            <a:off x="0" y="0"/>
            <a:ext cx="4863830" cy="6858000"/>
          </a:xfrm>
          <a:prstGeom prst="rect">
            <a:avLst/>
          </a:prstGeom>
        </p:spPr>
      </p:pic>
      <p:sp>
        <p:nvSpPr>
          <p:cNvPr id="3" name="Rectangle 2">
            <a:extLst>
              <a:ext uri="{FF2B5EF4-FFF2-40B4-BE49-F238E27FC236}">
                <a16:creationId xmlns:a16="http://schemas.microsoft.com/office/drawing/2014/main" id="{0C8DD0DA-9449-AB4A-8071-D0C1C598474B}"/>
              </a:ext>
            </a:extLst>
          </p:cNvPr>
          <p:cNvSpPr/>
          <p:nvPr/>
        </p:nvSpPr>
        <p:spPr>
          <a:xfrm>
            <a:off x="5355771" y="1032106"/>
            <a:ext cx="3510643" cy="2308324"/>
          </a:xfrm>
          <a:prstGeom prst="rect">
            <a:avLst/>
          </a:prstGeom>
        </p:spPr>
        <p:txBody>
          <a:bodyPr wrap="square">
            <a:spAutoFit/>
          </a:bodyPr>
          <a:lstStyle/>
          <a:p>
            <a:r>
              <a:rPr lang="en-US" sz="2400" dirty="0"/>
              <a:t>Watch this video to refresh your learning about Judaism.</a:t>
            </a:r>
          </a:p>
          <a:p>
            <a:endParaRPr lang="en-US" dirty="0"/>
          </a:p>
          <a:p>
            <a:r>
              <a:rPr lang="en-US" dirty="0">
                <a:hlinkClick r:id="rId3"/>
              </a:rPr>
              <a:t>https://www.truetube.co.uk/film/alien-abduction-judaism</a:t>
            </a:r>
            <a:endParaRPr lang="en-US" dirty="0"/>
          </a:p>
          <a:p>
            <a:endParaRPr lang="en-US" dirty="0"/>
          </a:p>
        </p:txBody>
      </p:sp>
      <p:sp>
        <p:nvSpPr>
          <p:cNvPr id="4" name="TextBox 3">
            <a:extLst>
              <a:ext uri="{FF2B5EF4-FFF2-40B4-BE49-F238E27FC236}">
                <a16:creationId xmlns:a16="http://schemas.microsoft.com/office/drawing/2014/main" id="{4D8CE2F6-DDAF-0447-BC37-79C7A5CF01EB}"/>
              </a:ext>
            </a:extLst>
          </p:cNvPr>
          <p:cNvSpPr txBox="1"/>
          <p:nvPr/>
        </p:nvSpPr>
        <p:spPr>
          <a:xfrm>
            <a:off x="8150088" y="304800"/>
            <a:ext cx="569844" cy="369332"/>
          </a:xfrm>
          <a:prstGeom prst="rect">
            <a:avLst/>
          </a:prstGeom>
          <a:solidFill>
            <a:schemeClr val="accent4">
              <a:lumMod val="40000"/>
              <a:lumOff val="60000"/>
            </a:schemeClr>
          </a:solidFill>
        </p:spPr>
        <p:txBody>
          <a:bodyPr wrap="square" rtlCol="0">
            <a:spAutoFit/>
          </a:bodyPr>
          <a:lstStyle/>
          <a:p>
            <a:r>
              <a:rPr lang="en-US" dirty="0"/>
              <a:t>KS2</a:t>
            </a:r>
          </a:p>
        </p:txBody>
      </p:sp>
    </p:spTree>
    <p:extLst>
      <p:ext uri="{BB962C8B-B14F-4D97-AF65-F5344CB8AC3E}">
        <p14:creationId xmlns:p14="http://schemas.microsoft.com/office/powerpoint/2010/main" val="3938339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8C4C8-F447-3B42-A87F-B2EF350D331C}"/>
              </a:ext>
            </a:extLst>
          </p:cNvPr>
          <p:cNvSpPr/>
          <p:nvPr/>
        </p:nvSpPr>
        <p:spPr>
          <a:xfrm>
            <a:off x="589479" y="418445"/>
            <a:ext cx="8554521"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Places of Worship for Judaism</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3" name="TextBox 2">
            <a:extLst>
              <a:ext uri="{FF2B5EF4-FFF2-40B4-BE49-F238E27FC236}">
                <a16:creationId xmlns:a16="http://schemas.microsoft.com/office/drawing/2014/main" id="{BD16A57C-16BC-4644-BE99-21B26A33EF94}"/>
              </a:ext>
            </a:extLst>
          </p:cNvPr>
          <p:cNvSpPr txBox="1"/>
          <p:nvPr/>
        </p:nvSpPr>
        <p:spPr>
          <a:xfrm>
            <a:off x="474562" y="1748790"/>
            <a:ext cx="7983638" cy="2062103"/>
          </a:xfrm>
          <a:prstGeom prst="rect">
            <a:avLst/>
          </a:prstGeom>
          <a:noFill/>
        </p:spPr>
        <p:txBody>
          <a:bodyPr wrap="square" rtlCol="0">
            <a:spAutoFit/>
          </a:bodyPr>
          <a:lstStyle/>
          <a:p>
            <a:r>
              <a:rPr lang="en-US" sz="3200" dirty="0"/>
              <a:t>Jerusalem has some very holy places for Jewish people.</a:t>
            </a:r>
          </a:p>
          <a:p>
            <a:r>
              <a:rPr lang="en-US" sz="3200" dirty="0"/>
              <a:t>Let’s investigate and find out more about these places. </a:t>
            </a:r>
          </a:p>
        </p:txBody>
      </p:sp>
      <p:pic>
        <p:nvPicPr>
          <p:cNvPr id="4" name="Picture 3">
            <a:extLst>
              <a:ext uri="{FF2B5EF4-FFF2-40B4-BE49-F238E27FC236}">
                <a16:creationId xmlns:a16="http://schemas.microsoft.com/office/drawing/2014/main" id="{FAF86E37-1780-3E41-9076-0CE2926AD544}"/>
              </a:ext>
            </a:extLst>
          </p:cNvPr>
          <p:cNvPicPr>
            <a:picLocks noChangeAspect="1"/>
          </p:cNvPicPr>
          <p:nvPr/>
        </p:nvPicPr>
        <p:blipFill>
          <a:blip r:embed="rId2"/>
          <a:stretch>
            <a:fillRect/>
          </a:stretch>
        </p:blipFill>
        <p:spPr>
          <a:xfrm>
            <a:off x="2093169" y="3410802"/>
            <a:ext cx="6365031" cy="3192555"/>
          </a:xfrm>
          <a:prstGeom prst="rect">
            <a:avLst/>
          </a:prstGeom>
        </p:spPr>
      </p:pic>
    </p:spTree>
    <p:extLst>
      <p:ext uri="{BB962C8B-B14F-4D97-AF65-F5344CB8AC3E}">
        <p14:creationId xmlns:p14="http://schemas.microsoft.com/office/powerpoint/2010/main" val="226243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0123C8-4EDE-E946-9B42-82C539D0E0A4}"/>
              </a:ext>
            </a:extLst>
          </p:cNvPr>
          <p:cNvPicPr>
            <a:picLocks noChangeAspect="1"/>
          </p:cNvPicPr>
          <p:nvPr/>
        </p:nvPicPr>
        <p:blipFill>
          <a:blip r:embed="rId2"/>
          <a:stretch>
            <a:fillRect/>
          </a:stretch>
        </p:blipFill>
        <p:spPr>
          <a:xfrm>
            <a:off x="188786" y="1258956"/>
            <a:ext cx="8292606" cy="5486473"/>
          </a:xfrm>
          <a:prstGeom prst="rect">
            <a:avLst/>
          </a:prstGeom>
        </p:spPr>
      </p:pic>
      <p:sp>
        <p:nvSpPr>
          <p:cNvPr id="3" name="Rectangle 2">
            <a:extLst>
              <a:ext uri="{FF2B5EF4-FFF2-40B4-BE49-F238E27FC236}">
                <a16:creationId xmlns:a16="http://schemas.microsoft.com/office/drawing/2014/main" id="{0DED2031-55B6-2342-9609-CD998BB2D4A2}"/>
              </a:ext>
            </a:extLst>
          </p:cNvPr>
          <p:cNvSpPr/>
          <p:nvPr/>
        </p:nvSpPr>
        <p:spPr>
          <a:xfrm>
            <a:off x="445522" y="197630"/>
            <a:ext cx="7431329" cy="769441"/>
          </a:xfrm>
          <a:prstGeom prst="rect">
            <a:avLst/>
          </a:prstGeom>
          <a:noFill/>
        </p:spPr>
        <p:txBody>
          <a:bodyPr wrap="none" lIns="91440" tIns="45720" rIns="91440" bIns="45720">
            <a:spAutoFit/>
          </a:bodyPr>
          <a:lstStyle/>
          <a:p>
            <a:pPr algn="ctr"/>
            <a:r>
              <a:rPr lang="en-US" sz="4400" b="0" cap="none" spc="0" dirty="0">
                <a:ln w="0"/>
                <a:solidFill>
                  <a:schemeClr val="accent1"/>
                </a:solidFill>
                <a:effectLst>
                  <a:outerShdw blurRad="38100" dist="25400" dir="5400000" algn="ctr" rotWithShape="0">
                    <a:srgbClr val="6E747A">
                      <a:alpha val="43000"/>
                    </a:srgbClr>
                  </a:outerShdw>
                </a:effectLst>
              </a:rPr>
              <a:t>Can you find Israel on the map?</a:t>
            </a:r>
          </a:p>
        </p:txBody>
      </p:sp>
    </p:spTree>
    <p:extLst>
      <p:ext uri="{BB962C8B-B14F-4D97-AF65-F5344CB8AC3E}">
        <p14:creationId xmlns:p14="http://schemas.microsoft.com/office/powerpoint/2010/main" val="96624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B72612-4CEA-B346-9EA8-8C61119D07EC}"/>
              </a:ext>
            </a:extLst>
          </p:cNvPr>
          <p:cNvPicPr>
            <a:picLocks noChangeAspect="1"/>
          </p:cNvPicPr>
          <p:nvPr/>
        </p:nvPicPr>
        <p:blipFill>
          <a:blip r:embed="rId2"/>
          <a:stretch>
            <a:fillRect/>
          </a:stretch>
        </p:blipFill>
        <p:spPr>
          <a:xfrm>
            <a:off x="188786" y="1258956"/>
            <a:ext cx="8292606" cy="5486473"/>
          </a:xfrm>
          <a:prstGeom prst="rect">
            <a:avLst/>
          </a:prstGeom>
        </p:spPr>
      </p:pic>
      <p:sp>
        <p:nvSpPr>
          <p:cNvPr id="3" name="Right Arrow 2">
            <a:extLst>
              <a:ext uri="{FF2B5EF4-FFF2-40B4-BE49-F238E27FC236}">
                <a16:creationId xmlns:a16="http://schemas.microsoft.com/office/drawing/2014/main" id="{67A5F045-D66B-6243-BEAE-C3C4B3BD658C}"/>
              </a:ext>
            </a:extLst>
          </p:cNvPr>
          <p:cNvSpPr/>
          <p:nvPr/>
        </p:nvSpPr>
        <p:spPr>
          <a:xfrm rot="2583374">
            <a:off x="2001079" y="2875721"/>
            <a:ext cx="940904" cy="46382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33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D7958-8FF5-024C-BD3F-9D5EA1E140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3053" y="0"/>
            <a:ext cx="4583459" cy="6858000"/>
          </a:xfrm>
          <a:prstGeom prst="rect">
            <a:avLst/>
          </a:prstGeom>
        </p:spPr>
      </p:pic>
      <p:sp>
        <p:nvSpPr>
          <p:cNvPr id="3" name="TextBox 2">
            <a:extLst>
              <a:ext uri="{FF2B5EF4-FFF2-40B4-BE49-F238E27FC236}">
                <a16:creationId xmlns:a16="http://schemas.microsoft.com/office/drawing/2014/main" id="{EB3E7931-0BDB-C843-A0F5-5CF9B2727EE9}"/>
              </a:ext>
            </a:extLst>
          </p:cNvPr>
          <p:cNvSpPr txBox="1"/>
          <p:nvPr/>
        </p:nvSpPr>
        <p:spPr>
          <a:xfrm>
            <a:off x="132522" y="397565"/>
            <a:ext cx="3803374" cy="5078313"/>
          </a:xfrm>
          <a:prstGeom prst="rect">
            <a:avLst/>
          </a:prstGeom>
          <a:noFill/>
        </p:spPr>
        <p:txBody>
          <a:bodyPr wrap="square" rtlCol="0">
            <a:spAutoFit/>
          </a:bodyPr>
          <a:lstStyle/>
          <a:p>
            <a:r>
              <a:rPr lang="en-US" sz="3600" dirty="0"/>
              <a:t>Jerusalem is in Israel which is part of The Holy Land.</a:t>
            </a:r>
          </a:p>
          <a:p>
            <a:endParaRPr lang="en-US" sz="3600" dirty="0"/>
          </a:p>
          <a:p>
            <a:r>
              <a:rPr lang="en-US" sz="3600" dirty="0"/>
              <a:t>Jerusalem is an important holy place for Judaism, Islam and Christianity.</a:t>
            </a:r>
          </a:p>
        </p:txBody>
      </p:sp>
    </p:spTree>
    <p:extLst>
      <p:ext uri="{BB962C8B-B14F-4D97-AF65-F5344CB8AC3E}">
        <p14:creationId xmlns:p14="http://schemas.microsoft.com/office/powerpoint/2010/main" val="6104107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1623</TotalTime>
  <Words>1040</Words>
  <Application>Microsoft Office PowerPoint</Application>
  <PresentationFormat>On-screen Show (4:3)</PresentationFormat>
  <Paragraphs>85</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ReithSans</vt:lpstr>
      <vt:lpstr>Office Theme</vt:lpstr>
      <vt:lpstr>Judaism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Judasim</dc:title>
  <dc:creator>Emma Sharp</dc:creator>
  <cp:lastModifiedBy>Michelle Sebo</cp:lastModifiedBy>
  <cp:revision>33</cp:revision>
  <dcterms:created xsi:type="dcterms:W3CDTF">2020-10-11T19:41:01Z</dcterms:created>
  <dcterms:modified xsi:type="dcterms:W3CDTF">2020-10-19T18:52:14Z</dcterms:modified>
</cp:coreProperties>
</file>