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75" r:id="rId4"/>
    <p:sldId id="271" r:id="rId5"/>
    <p:sldId id="264" r:id="rId6"/>
    <p:sldId id="256" r:id="rId7"/>
    <p:sldId id="276" r:id="rId8"/>
    <p:sldId id="270" r:id="rId9"/>
    <p:sldId id="278" r:id="rId10"/>
    <p:sldId id="269"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3" d="100"/>
          <a:sy n="73"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8431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52591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4811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61867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405359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98B71F-E4B6-468F-BCB5-4B11DDCAFF71}"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79022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98B71F-E4B6-468F-BCB5-4B11DDCAFF71}"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616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98B71F-E4B6-468F-BCB5-4B11DDCAFF71}"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229220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8B71F-E4B6-468F-BCB5-4B11DDCAFF71}"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21120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8B71F-E4B6-468F-BCB5-4B11DDCAFF71}"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2965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8B71F-E4B6-468F-BCB5-4B11DDCAFF71}"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72452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8B71F-E4B6-468F-BCB5-4B11DDCAFF71}" type="datetimeFigureOut">
              <a:rPr lang="en-GB" smtClean="0"/>
              <a:t>21/05/2020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9163E-E47E-4E43-987C-B97B72DA39D7}" type="slidenum">
              <a:rPr lang="en-GB" smtClean="0"/>
              <a:t>‹#›</a:t>
            </a:fld>
            <a:endParaRPr lang="en-GB"/>
          </a:p>
        </p:txBody>
      </p:sp>
    </p:spTree>
    <p:extLst>
      <p:ext uri="{BB962C8B-B14F-4D97-AF65-F5344CB8AC3E}">
        <p14:creationId xmlns:p14="http://schemas.microsoft.com/office/powerpoint/2010/main" val="1362630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3" y="184041"/>
            <a:ext cx="4301883" cy="369332"/>
          </a:xfrm>
          <a:prstGeom prst="rect">
            <a:avLst/>
          </a:prstGeom>
          <a:noFill/>
        </p:spPr>
        <p:txBody>
          <a:bodyPr wrap="none" rtlCol="0">
            <a:spAutoFit/>
          </a:bodyPr>
          <a:lstStyle/>
          <a:p>
            <a:r>
              <a:rPr lang="en-GB" b="1" dirty="0"/>
              <a:t>Year </a:t>
            </a:r>
            <a:r>
              <a:rPr lang="en-GB" b="1" dirty="0" smtClean="0"/>
              <a:t>6 – Writing Assessment Activities Pack</a:t>
            </a:r>
            <a:endParaRPr lang="en-GB" b="1" dirty="0"/>
          </a:p>
        </p:txBody>
      </p:sp>
      <p:sp>
        <p:nvSpPr>
          <p:cNvPr id="5" name="TextBox 4"/>
          <p:cNvSpPr txBox="1"/>
          <p:nvPr/>
        </p:nvSpPr>
        <p:spPr>
          <a:xfrm>
            <a:off x="114336" y="2546259"/>
            <a:ext cx="8915328" cy="2169825"/>
          </a:xfrm>
          <a:prstGeom prst="rect">
            <a:avLst/>
          </a:prstGeom>
          <a:noFill/>
        </p:spPr>
        <p:txBody>
          <a:bodyPr wrap="square" rtlCol="0">
            <a:spAutoFit/>
          </a:bodyPr>
          <a:lstStyle/>
          <a:p>
            <a:pPr>
              <a:lnSpc>
                <a:spcPct val="150000"/>
              </a:lnSpc>
            </a:pPr>
            <a:r>
              <a:rPr lang="en-GB" b="1" dirty="0" smtClean="0"/>
              <a:t>Activity 1: Information page (writing to inform/interest)</a:t>
            </a:r>
          </a:p>
          <a:p>
            <a:pPr>
              <a:lnSpc>
                <a:spcPct val="150000"/>
              </a:lnSpc>
            </a:pPr>
            <a:endParaRPr lang="en-GB" b="1" dirty="0"/>
          </a:p>
          <a:p>
            <a:pPr>
              <a:lnSpc>
                <a:spcPct val="150000"/>
              </a:lnSpc>
            </a:pPr>
            <a:r>
              <a:rPr lang="en-GB" b="1" dirty="0" smtClean="0"/>
              <a:t>Activity 2: Instructions (writing to inform/interest)</a:t>
            </a:r>
          </a:p>
          <a:p>
            <a:pPr>
              <a:lnSpc>
                <a:spcPct val="150000"/>
              </a:lnSpc>
            </a:pPr>
            <a:endParaRPr lang="en-GB" b="1" dirty="0"/>
          </a:p>
          <a:p>
            <a:pPr>
              <a:lnSpc>
                <a:spcPct val="150000"/>
              </a:lnSpc>
            </a:pPr>
            <a:r>
              <a:rPr lang="en-GB" b="1" dirty="0" smtClean="0"/>
              <a:t>Activity 3: Continuing a story (writing to interest/entertain )</a:t>
            </a:r>
          </a:p>
        </p:txBody>
      </p:sp>
      <p:sp>
        <p:nvSpPr>
          <p:cNvPr id="6" name="TextBox 5"/>
          <p:cNvSpPr txBox="1"/>
          <p:nvPr/>
        </p:nvSpPr>
        <p:spPr>
          <a:xfrm>
            <a:off x="134543" y="5103674"/>
            <a:ext cx="8915328" cy="1754326"/>
          </a:xfrm>
          <a:prstGeom prst="rect">
            <a:avLst/>
          </a:prstGeom>
          <a:noFill/>
        </p:spPr>
        <p:txBody>
          <a:bodyPr wrap="square" rtlCol="0">
            <a:spAutoFit/>
          </a:bodyPr>
          <a:lstStyle/>
          <a:p>
            <a:pPr>
              <a:lnSpc>
                <a:spcPct val="150000"/>
              </a:lnSpc>
            </a:pPr>
            <a:r>
              <a:rPr lang="en-GB" dirty="0" smtClean="0"/>
              <a:t>There is no time limit for each of these activities. </a:t>
            </a:r>
            <a:r>
              <a:rPr lang="en-GB" dirty="0"/>
              <a:t>O</a:t>
            </a:r>
            <a:r>
              <a:rPr lang="en-GB" dirty="0" smtClean="0"/>
              <a:t>ne activity might, for example, be done over a series of days. Children should attempt </a:t>
            </a:r>
            <a:r>
              <a:rPr lang="en-GB" b="1" dirty="0" smtClean="0"/>
              <a:t>at least two </a:t>
            </a:r>
            <a:r>
              <a:rPr lang="en-GB" dirty="0" smtClean="0"/>
              <a:t>out of the three activities. Completed activities should be submitted before …</a:t>
            </a:r>
          </a:p>
          <a:p>
            <a:pPr>
              <a:lnSpc>
                <a:spcPct val="150000"/>
              </a:lnSpc>
            </a:pPr>
            <a:endParaRPr lang="en-GB" dirty="0" smtClean="0"/>
          </a:p>
        </p:txBody>
      </p:sp>
      <p:sp>
        <p:nvSpPr>
          <p:cNvPr id="2" name="Rectangle 1"/>
          <p:cNvSpPr/>
          <p:nvPr/>
        </p:nvSpPr>
        <p:spPr>
          <a:xfrm>
            <a:off x="114336" y="672653"/>
            <a:ext cx="8747276" cy="1754326"/>
          </a:xfrm>
          <a:prstGeom prst="rect">
            <a:avLst/>
          </a:prstGeom>
        </p:spPr>
        <p:txBody>
          <a:bodyPr wrap="square">
            <a:spAutoFit/>
          </a:bodyPr>
          <a:lstStyle/>
          <a:p>
            <a:pPr>
              <a:lnSpc>
                <a:spcPct val="150000"/>
              </a:lnSpc>
            </a:pPr>
            <a:r>
              <a:rPr lang="en-GB" b="1" dirty="0"/>
              <a:t>Warm-up Activities</a:t>
            </a:r>
          </a:p>
          <a:p>
            <a:pPr>
              <a:lnSpc>
                <a:spcPct val="150000"/>
              </a:lnSpc>
            </a:pPr>
            <a:r>
              <a:rPr lang="en-GB" dirty="0"/>
              <a:t>You might want to use one of the warm-up activities before your child starts writing.                       These are designed to be fun and to develop and hopefully increase your child’s vocabulary and perhaps even help with their spelling.</a:t>
            </a:r>
          </a:p>
        </p:txBody>
      </p:sp>
    </p:spTree>
    <p:extLst>
      <p:ext uri="{BB962C8B-B14F-4D97-AF65-F5344CB8AC3E}">
        <p14:creationId xmlns:p14="http://schemas.microsoft.com/office/powerpoint/2010/main" val="313887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3" y="234082"/>
            <a:ext cx="3770456" cy="369332"/>
          </a:xfrm>
          <a:prstGeom prst="rect">
            <a:avLst/>
          </a:prstGeom>
          <a:noFill/>
        </p:spPr>
        <p:txBody>
          <a:bodyPr wrap="none" rtlCol="0">
            <a:spAutoFit/>
          </a:bodyPr>
          <a:lstStyle/>
          <a:p>
            <a:r>
              <a:rPr lang="en-GB" b="1" dirty="0"/>
              <a:t>Year </a:t>
            </a:r>
            <a:r>
              <a:rPr lang="en-GB" b="1" dirty="0" smtClean="0"/>
              <a:t>6 </a:t>
            </a:r>
            <a:r>
              <a:rPr lang="en-GB" b="1" dirty="0"/>
              <a:t>– Activity </a:t>
            </a:r>
            <a:r>
              <a:rPr lang="en-GB" b="1" dirty="0" smtClean="0"/>
              <a:t>3 </a:t>
            </a:r>
            <a:r>
              <a:rPr lang="en-GB" b="1" dirty="0"/>
              <a:t>– </a:t>
            </a:r>
            <a:r>
              <a:rPr lang="en-GB" b="1" dirty="0" smtClean="0"/>
              <a:t>The Next Chapter</a:t>
            </a:r>
            <a:endParaRPr lang="en-GB" b="1" dirty="0"/>
          </a:p>
        </p:txBody>
      </p:sp>
      <p:sp>
        <p:nvSpPr>
          <p:cNvPr id="5" name="TextBox 4"/>
          <p:cNvSpPr txBox="1"/>
          <p:nvPr/>
        </p:nvSpPr>
        <p:spPr>
          <a:xfrm>
            <a:off x="228672" y="737885"/>
            <a:ext cx="8915328" cy="1754326"/>
          </a:xfrm>
          <a:prstGeom prst="rect">
            <a:avLst/>
          </a:prstGeom>
          <a:noFill/>
        </p:spPr>
        <p:txBody>
          <a:bodyPr wrap="square" rtlCol="0">
            <a:spAutoFit/>
          </a:bodyPr>
          <a:lstStyle/>
          <a:p>
            <a:pPr>
              <a:lnSpc>
                <a:spcPct val="150000"/>
              </a:lnSpc>
            </a:pPr>
            <a:r>
              <a:rPr lang="en-GB" i="1" dirty="0" smtClean="0"/>
              <a:t>‘Casper </a:t>
            </a:r>
            <a:r>
              <a:rPr lang="en-GB" i="1" dirty="0"/>
              <a:t>looked up and his stomach lurched. His sitting room was gone. Candida was gone. </a:t>
            </a:r>
            <a:r>
              <a:rPr lang="en-GB" i="1" dirty="0" smtClean="0"/>
              <a:t>  The </a:t>
            </a:r>
            <a:r>
              <a:rPr lang="en-GB" i="1" dirty="0"/>
              <a:t>grandfather clock was gone. In its place there stood a very old tree. And hanging </a:t>
            </a:r>
            <a:r>
              <a:rPr lang="en-GB" i="1" dirty="0" smtClean="0"/>
              <a:t>                           from the twisted </a:t>
            </a:r>
            <a:r>
              <a:rPr lang="en-GB" i="1" dirty="0"/>
              <a:t>branches were – Casper gasped – not buds, not leaves, but dozens </a:t>
            </a:r>
            <a:r>
              <a:rPr lang="en-GB" i="1" dirty="0" smtClean="0"/>
              <a:t>                         of </a:t>
            </a:r>
            <a:r>
              <a:rPr lang="en-GB" i="1" dirty="0"/>
              <a:t>small white envelopes</a:t>
            </a:r>
            <a:r>
              <a:rPr lang="en-GB" i="1" dirty="0" smtClean="0"/>
              <a:t>.’</a:t>
            </a:r>
            <a:endParaRPr lang="en-GB" i="1" dirty="0"/>
          </a:p>
        </p:txBody>
      </p:sp>
      <p:sp>
        <p:nvSpPr>
          <p:cNvPr id="3" name="AutoShape 2" descr="Paper Diary, Notebook transparent background PNG clipart | PNGGur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3"/>
          <p:cNvSpPr/>
          <p:nvPr/>
        </p:nvSpPr>
        <p:spPr>
          <a:xfrm>
            <a:off x="215899" y="2756647"/>
            <a:ext cx="8336429" cy="38458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18865" y="2891118"/>
            <a:ext cx="8130495" cy="3416320"/>
          </a:xfrm>
          <a:prstGeom prst="rect">
            <a:avLst/>
          </a:prstGeom>
          <a:noFill/>
        </p:spPr>
        <p:txBody>
          <a:bodyPr wrap="square" rtlCol="0">
            <a:spAutoFit/>
          </a:bodyPr>
          <a:lstStyle/>
          <a:p>
            <a:pPr>
              <a:lnSpc>
                <a:spcPct val="150000"/>
              </a:lnSpc>
            </a:pPr>
            <a:r>
              <a:rPr lang="en-GB" b="1" dirty="0" smtClean="0"/>
              <a:t>Task:</a:t>
            </a:r>
          </a:p>
          <a:p>
            <a:pPr>
              <a:lnSpc>
                <a:spcPct val="150000"/>
              </a:lnSpc>
            </a:pPr>
            <a:r>
              <a:rPr lang="en-GB" dirty="0" smtClean="0"/>
              <a:t>Your task is to write the next chapter of the story but there are rules!</a:t>
            </a:r>
          </a:p>
          <a:p>
            <a:pPr marL="285750" indent="-285750">
              <a:lnSpc>
                <a:spcPct val="150000"/>
              </a:lnSpc>
              <a:buFont typeface="Arial" panose="020B0604020202020204" pitchFamily="34" charset="0"/>
              <a:buChar char="•"/>
            </a:pPr>
            <a:r>
              <a:rPr lang="en-GB" dirty="0" smtClean="0"/>
              <a:t>You can only introduce a </a:t>
            </a:r>
            <a:r>
              <a:rPr lang="en-GB" b="1" u="sng" dirty="0" smtClean="0"/>
              <a:t>maximum of two </a:t>
            </a:r>
            <a:r>
              <a:rPr lang="en-GB" dirty="0" smtClean="0"/>
              <a:t>new characters. (Casper must remain the main character.)</a:t>
            </a:r>
          </a:p>
          <a:p>
            <a:pPr marL="285750" indent="-285750">
              <a:lnSpc>
                <a:spcPct val="150000"/>
              </a:lnSpc>
              <a:buFont typeface="Arial" panose="020B0604020202020204" pitchFamily="34" charset="0"/>
              <a:buChar char="•"/>
            </a:pPr>
            <a:r>
              <a:rPr lang="en-GB" dirty="0" smtClean="0"/>
              <a:t>If you use speech it </a:t>
            </a:r>
            <a:r>
              <a:rPr lang="en-GB" b="1" u="sng" dirty="0" smtClean="0"/>
              <a:t>MUST</a:t>
            </a:r>
            <a:r>
              <a:rPr lang="en-GB" dirty="0" smtClean="0"/>
              <a:t> develop the character who is speaking </a:t>
            </a:r>
            <a:r>
              <a:rPr lang="en-GB" b="1" dirty="0" smtClean="0"/>
              <a:t>and/or</a:t>
            </a:r>
            <a:r>
              <a:rPr lang="en-GB" dirty="0" smtClean="0"/>
              <a:t> move  the action on.</a:t>
            </a:r>
          </a:p>
          <a:p>
            <a:pPr marL="285750" indent="-285750">
              <a:lnSpc>
                <a:spcPct val="150000"/>
              </a:lnSpc>
              <a:buFont typeface="Arial" panose="020B0604020202020204" pitchFamily="34" charset="0"/>
              <a:buChar char="•"/>
            </a:pPr>
            <a:r>
              <a:rPr lang="en-GB" dirty="0" smtClean="0"/>
              <a:t>You are only writing a chapter so think carefully how you want to end it: you                 want the reader to read the rest of the book.</a:t>
            </a:r>
          </a:p>
        </p:txBody>
      </p:sp>
      <p:pic>
        <p:nvPicPr>
          <p:cNvPr id="6" name="Picture 5"/>
          <p:cNvPicPr>
            <a:picLocks noChangeAspect="1"/>
          </p:cNvPicPr>
          <p:nvPr/>
        </p:nvPicPr>
        <p:blipFill rotWithShape="1">
          <a:blip r:embed="rId2"/>
          <a:srcRect t="7574" b="11963"/>
          <a:stretch/>
        </p:blipFill>
        <p:spPr>
          <a:xfrm>
            <a:off x="6698317" y="2226254"/>
            <a:ext cx="2101821" cy="1250577"/>
          </a:xfrm>
          <a:prstGeom prst="rect">
            <a:avLst/>
          </a:prstGeom>
        </p:spPr>
      </p:pic>
    </p:spTree>
    <p:extLst>
      <p:ext uri="{BB962C8B-B14F-4D97-AF65-F5344CB8AC3E}">
        <p14:creationId xmlns:p14="http://schemas.microsoft.com/office/powerpoint/2010/main" val="446624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543" y="140398"/>
            <a:ext cx="5415137" cy="369332"/>
          </a:xfrm>
          <a:prstGeom prst="rect">
            <a:avLst/>
          </a:prstGeom>
          <a:noFill/>
        </p:spPr>
        <p:txBody>
          <a:bodyPr wrap="none" rtlCol="0">
            <a:spAutoFit/>
          </a:bodyPr>
          <a:lstStyle/>
          <a:p>
            <a:r>
              <a:rPr lang="en-GB" b="1" dirty="0"/>
              <a:t>Year </a:t>
            </a:r>
            <a:r>
              <a:rPr lang="en-GB" b="1" dirty="0" smtClean="0"/>
              <a:t>6 – Activity 3 – The Next Chapter – Planning Sheet</a:t>
            </a:r>
            <a:endParaRPr lang="en-GB" b="1" dirty="0"/>
          </a:p>
        </p:txBody>
      </p:sp>
      <p:sp>
        <p:nvSpPr>
          <p:cNvPr id="3" name="Rectangle 2"/>
          <p:cNvSpPr/>
          <p:nvPr/>
        </p:nvSpPr>
        <p:spPr>
          <a:xfrm>
            <a:off x="3477782" y="4247527"/>
            <a:ext cx="4572000" cy="464871"/>
          </a:xfrm>
          <a:prstGeom prst="rect">
            <a:avLst/>
          </a:prstGeom>
        </p:spPr>
        <p:txBody>
          <a:bodyPr>
            <a:spAutoFit/>
          </a:bodyPr>
          <a:lstStyle/>
          <a:p>
            <a:pPr marL="285750" indent="-285750">
              <a:lnSpc>
                <a:spcPct val="150000"/>
              </a:lnSpc>
              <a:buFont typeface="Arial" panose="020B0604020202020204" pitchFamily="34" charset="0"/>
              <a:buChar char="•"/>
            </a:pPr>
            <a:endParaRPr lang="en-GB" b="1" i="1" dirty="0"/>
          </a:p>
        </p:txBody>
      </p:sp>
      <p:graphicFrame>
        <p:nvGraphicFramePr>
          <p:cNvPr id="4" name="Table 3"/>
          <p:cNvGraphicFramePr>
            <a:graphicFrameLocks noGrp="1"/>
          </p:cNvGraphicFramePr>
          <p:nvPr>
            <p:extLst>
              <p:ext uri="{D42A27DB-BD31-4B8C-83A1-F6EECF244321}">
                <p14:modId xmlns:p14="http://schemas.microsoft.com/office/powerpoint/2010/main" val="3468691893"/>
              </p:ext>
            </p:extLst>
          </p:nvPr>
        </p:nvGraphicFramePr>
        <p:xfrm>
          <a:off x="185702" y="606961"/>
          <a:ext cx="8702803" cy="6309360"/>
        </p:xfrm>
        <a:graphic>
          <a:graphicData uri="http://schemas.openxmlformats.org/drawingml/2006/table">
            <a:tbl>
              <a:tblPr firstRow="1" bandRow="1">
                <a:tableStyleId>{5940675A-B579-460E-94D1-54222C63F5DA}</a:tableStyleId>
              </a:tblPr>
              <a:tblGrid>
                <a:gridCol w="8702803">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How are you going to start your paragraph</a:t>
                      </a:r>
                      <a:r>
                        <a:rPr lang="en-GB" sz="1600" b="1" i="1" baseline="0" dirty="0" smtClean="0"/>
                        <a:t> to make sure it grabs the reader’s interest?</a:t>
                      </a:r>
                      <a:endParaRPr lang="en-GB" sz="1600" b="1" i="1" dirty="0" smtClean="0"/>
                    </a:p>
                    <a:p>
                      <a:pPr>
                        <a:lnSpc>
                          <a:spcPct val="150000"/>
                        </a:lnSpc>
                      </a:pPr>
                      <a:endParaRPr lang="en-GB" sz="1600" dirty="0" smtClean="0"/>
                    </a:p>
                    <a:p>
                      <a:pPr>
                        <a:lnSpc>
                          <a:spcPct val="150000"/>
                        </a:lnSpc>
                      </a:pPr>
                      <a:endParaRPr lang="en-GB" sz="1600" dirty="0" smtClean="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Think about the way the story is written.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Choose the words you use carefully for maximum impact.</a:t>
                      </a:r>
                      <a:endParaRPr lang="en-GB" sz="1600" b="1" i="1"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p>
                      <a:pPr>
                        <a:lnSpc>
                          <a:spcPct val="150000"/>
                        </a:lnSpc>
                      </a:pPr>
                      <a:endParaRPr lang="en-GB" sz="1600" dirty="0" smtClean="0"/>
                    </a:p>
                  </a:txBody>
                  <a:tcPr/>
                </a:tc>
                <a:extLst>
                  <a:ext uri="{0D108BD9-81ED-4DB2-BD59-A6C34878D82A}">
                    <a16:rowId xmlns:a16="http://schemas.microsoft.com/office/drawing/2014/main" val="10001"/>
                  </a:ext>
                </a:extLst>
              </a:tr>
              <a:tr h="370840">
                <a:tc>
                  <a:txBody>
                    <a:bodyPr/>
                    <a:lstStyle/>
                    <a:p>
                      <a:pPr>
                        <a:lnSpc>
                          <a:spcPct val="150000"/>
                        </a:lnSpc>
                      </a:pPr>
                      <a:r>
                        <a:rPr lang="en-GB" sz="1600" b="1" i="1" dirty="0" smtClean="0"/>
                        <a:t>Are</a:t>
                      </a:r>
                      <a:r>
                        <a:rPr lang="en-GB" sz="1600" b="1" i="1" baseline="0" dirty="0" smtClean="0"/>
                        <a:t> you going to introduce a character? What will they do?</a:t>
                      </a:r>
                    </a:p>
                    <a:p>
                      <a:pPr>
                        <a:lnSpc>
                          <a:spcPct val="150000"/>
                        </a:lnSpc>
                      </a:pPr>
                      <a:endParaRPr lang="en-GB" sz="1600" b="1" i="1" dirty="0" smtClean="0"/>
                    </a:p>
                    <a:p>
                      <a:pPr>
                        <a:lnSpc>
                          <a:spcPct val="150000"/>
                        </a:lnSpc>
                      </a:pPr>
                      <a:endParaRPr lang="en-GB" sz="1600" b="1" i="1" dirty="0" smtClean="0"/>
                    </a:p>
                  </a:txBody>
                  <a:tcPr/>
                </a:tc>
                <a:extLst>
                  <a:ext uri="{0D108BD9-81ED-4DB2-BD59-A6C34878D82A}">
                    <a16:rowId xmlns:a16="http://schemas.microsoft.com/office/drawing/2014/main" val="10002"/>
                  </a:ext>
                </a:extLst>
              </a:tr>
              <a:tr h="370840">
                <a:tc>
                  <a:txBody>
                    <a:bodyPr/>
                    <a:lstStyle/>
                    <a:p>
                      <a:pPr>
                        <a:lnSpc>
                          <a:spcPct val="150000"/>
                        </a:lnSpc>
                      </a:pPr>
                      <a:r>
                        <a:rPr lang="en-GB" sz="1600" b="1" i="1" dirty="0" smtClean="0"/>
                        <a:t>What is the main thing</a:t>
                      </a:r>
                      <a:r>
                        <a:rPr lang="en-GB" sz="1600" b="1" i="1" baseline="0" dirty="0" smtClean="0"/>
                        <a:t> that is going to happen in your paragraph?</a:t>
                      </a:r>
                    </a:p>
                    <a:p>
                      <a:pPr>
                        <a:lnSpc>
                          <a:spcPct val="150000"/>
                        </a:lnSpc>
                      </a:pPr>
                      <a:endParaRPr lang="en-GB" sz="1600" b="1" i="1" dirty="0" smtClean="0"/>
                    </a:p>
                    <a:p>
                      <a:pPr>
                        <a:lnSpc>
                          <a:spcPct val="150000"/>
                        </a:lnSpc>
                      </a:pPr>
                      <a:endParaRPr lang="en-GB" sz="1600" b="1" i="1" dirty="0" smtClean="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How are you going to end your paragraph to make the reader want</a:t>
                      </a:r>
                      <a:r>
                        <a:rPr lang="en-GB" sz="1600" b="1" i="1" baseline="0" dirty="0" smtClean="0"/>
                        <a:t> to read the next one</a:t>
                      </a:r>
                      <a:r>
                        <a:rPr lang="en-GB" sz="1600" b="1" i="1" dirty="0" smtClean="0"/>
                        <a:t>?</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p>
                      <a:pPr>
                        <a:lnSpc>
                          <a:spcPct val="150000"/>
                        </a:lnSpc>
                      </a:pPr>
                      <a:endParaRPr lang="en-GB" sz="1600" dirty="0"/>
                    </a:p>
                  </a:txBody>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2"/>
          <a:stretch>
            <a:fillRect/>
          </a:stretch>
        </p:blipFill>
        <p:spPr>
          <a:xfrm>
            <a:off x="6945514" y="4696345"/>
            <a:ext cx="1568283" cy="1961411"/>
          </a:xfrm>
          <a:prstGeom prst="rect">
            <a:avLst/>
          </a:prstGeom>
        </p:spPr>
      </p:pic>
      <p:sp>
        <p:nvSpPr>
          <p:cNvPr id="7" name="Cloud 6"/>
          <p:cNvSpPr/>
          <p:nvPr/>
        </p:nvSpPr>
        <p:spPr>
          <a:xfrm rot="710845">
            <a:off x="5180423" y="1208253"/>
            <a:ext cx="3697942" cy="297138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8" name="Rectangle 7"/>
          <p:cNvSpPr/>
          <p:nvPr/>
        </p:nvSpPr>
        <p:spPr>
          <a:xfrm>
            <a:off x="5375213" y="1739242"/>
            <a:ext cx="3513292" cy="1938992"/>
          </a:xfrm>
          <a:prstGeom prst="rect">
            <a:avLst/>
          </a:prstGeom>
        </p:spPr>
        <p:txBody>
          <a:bodyPr wrap="square">
            <a:spAutoFit/>
          </a:bodyPr>
          <a:lstStyle/>
          <a:p>
            <a:pPr algn="ctr">
              <a:lnSpc>
                <a:spcPct val="150000"/>
              </a:lnSpc>
            </a:pPr>
            <a:r>
              <a:rPr lang="en-GB" sz="1600" b="1" dirty="0">
                <a:solidFill>
                  <a:schemeClr val="bg1"/>
                </a:solidFill>
              </a:rPr>
              <a:t>Don’t forget you are </a:t>
            </a:r>
            <a:r>
              <a:rPr lang="en-GB" sz="1600" b="1" dirty="0" smtClean="0">
                <a:solidFill>
                  <a:schemeClr val="bg1"/>
                </a:solidFill>
              </a:rPr>
              <a:t>continuing                    the story. Think about how to start       and end your paragraph and the type of vocabulary you need to fit                         that type of story</a:t>
            </a:r>
            <a:endParaRPr lang="en-GB" sz="1600" b="1" dirty="0">
              <a:solidFill>
                <a:schemeClr val="bg1"/>
              </a:solidFill>
            </a:endParaRPr>
          </a:p>
        </p:txBody>
      </p:sp>
    </p:spTree>
    <p:extLst>
      <p:ext uri="{BB962C8B-B14F-4D97-AF65-F5344CB8AC3E}">
        <p14:creationId xmlns:p14="http://schemas.microsoft.com/office/powerpoint/2010/main" val="330760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355" y="162608"/>
            <a:ext cx="8485093" cy="5493812"/>
          </a:xfrm>
          <a:prstGeom prst="rect">
            <a:avLst/>
          </a:prstGeom>
          <a:noFill/>
        </p:spPr>
        <p:txBody>
          <a:bodyPr wrap="square" rtlCol="0">
            <a:spAutoFit/>
          </a:bodyPr>
          <a:lstStyle/>
          <a:p>
            <a:pPr>
              <a:lnSpc>
                <a:spcPct val="150000"/>
              </a:lnSpc>
            </a:pPr>
            <a:r>
              <a:rPr lang="en-GB" b="1" dirty="0"/>
              <a:t>Year </a:t>
            </a:r>
            <a:r>
              <a:rPr lang="en-GB" b="1" dirty="0" smtClean="0"/>
              <a:t>6 – Word Warm-Ups</a:t>
            </a:r>
          </a:p>
          <a:p>
            <a:pPr>
              <a:lnSpc>
                <a:spcPct val="150000"/>
              </a:lnSpc>
            </a:pPr>
            <a:endParaRPr lang="en-GB" b="1" dirty="0"/>
          </a:p>
          <a:p>
            <a:pPr>
              <a:lnSpc>
                <a:spcPct val="150000"/>
              </a:lnSpc>
            </a:pPr>
            <a:r>
              <a:rPr lang="en-GB" b="1" dirty="0" smtClean="0"/>
              <a:t>Smashing Synonyms</a:t>
            </a:r>
          </a:p>
          <a:p>
            <a:pPr marL="285750" indent="-285750">
              <a:lnSpc>
                <a:spcPct val="150000"/>
              </a:lnSpc>
              <a:buFont typeface="Arial" panose="020B0604020202020204" pitchFamily="34" charset="0"/>
              <a:buChar char="•"/>
            </a:pPr>
            <a:r>
              <a:rPr lang="en-GB" dirty="0" smtClean="0"/>
              <a:t>Use alliteration to write a snappy caption.</a:t>
            </a:r>
          </a:p>
          <a:p>
            <a:pPr>
              <a:lnSpc>
                <a:spcPct val="150000"/>
              </a:lnSpc>
            </a:pPr>
            <a:endParaRPr lang="en-GB" dirty="0"/>
          </a:p>
          <a:p>
            <a:pPr>
              <a:lnSpc>
                <a:spcPct val="150000"/>
              </a:lnSpc>
            </a:pPr>
            <a:r>
              <a:rPr lang="en-GB" b="1" dirty="0" smtClean="0"/>
              <a:t>Make it Snappy </a:t>
            </a:r>
            <a:endParaRPr lang="en-GB" b="1" dirty="0"/>
          </a:p>
          <a:p>
            <a:pPr marL="285750" indent="-285750">
              <a:lnSpc>
                <a:spcPct val="150000"/>
              </a:lnSpc>
              <a:buFont typeface="Arial" panose="020B0604020202020204" pitchFamily="34" charset="0"/>
              <a:buChar char="•"/>
            </a:pPr>
            <a:r>
              <a:rPr lang="en-GB" dirty="0" smtClean="0"/>
              <a:t>Explore the power of words and make conscious choices in writing.</a:t>
            </a:r>
            <a:endParaRPr lang="en-GB" b="1" dirty="0" smtClean="0"/>
          </a:p>
          <a:p>
            <a:pPr>
              <a:lnSpc>
                <a:spcPct val="150000"/>
              </a:lnSpc>
            </a:pPr>
            <a:endParaRPr lang="en-GB" b="1" dirty="0"/>
          </a:p>
          <a:p>
            <a:pPr>
              <a:lnSpc>
                <a:spcPct val="150000"/>
              </a:lnSpc>
            </a:pPr>
            <a:r>
              <a:rPr lang="en-GB" b="1" dirty="0" smtClean="0"/>
              <a:t>Grab </a:t>
            </a:r>
            <a:r>
              <a:rPr lang="en-GB" b="1" dirty="0"/>
              <a:t>the reader</a:t>
            </a:r>
          </a:p>
          <a:p>
            <a:pPr marL="285750" indent="-285750">
              <a:lnSpc>
                <a:spcPct val="150000"/>
              </a:lnSpc>
              <a:buFont typeface="Arial" panose="020B0604020202020204" pitchFamily="34" charset="0"/>
              <a:buChar char="•"/>
            </a:pPr>
            <a:r>
              <a:rPr lang="en-GB" dirty="0"/>
              <a:t>Sometimes writers put in too much detail in their writing and the reader loses interest. The challenge is to grab the reader: are you up to the challenge</a:t>
            </a:r>
            <a:r>
              <a:rPr lang="en-GB" dirty="0" smtClean="0"/>
              <a:t>?</a:t>
            </a:r>
            <a:endParaRPr lang="en-GB" dirty="0"/>
          </a:p>
          <a:p>
            <a:pPr>
              <a:lnSpc>
                <a:spcPct val="150000"/>
              </a:lnSpc>
            </a:pPr>
            <a:endParaRPr lang="en-GB" dirty="0" smtClean="0"/>
          </a:p>
          <a:p>
            <a:pPr>
              <a:lnSpc>
                <a:spcPct val="150000"/>
              </a:lnSpc>
            </a:pPr>
            <a:r>
              <a:rPr lang="en-GB" b="1" dirty="0" smtClean="0"/>
              <a:t>Spelling pattern word searches</a:t>
            </a:r>
            <a:endParaRPr lang="en-GB" b="1" dirty="0"/>
          </a:p>
        </p:txBody>
      </p:sp>
    </p:spTree>
    <p:extLst>
      <p:ext uri="{BB962C8B-B14F-4D97-AF65-F5344CB8AC3E}">
        <p14:creationId xmlns:p14="http://schemas.microsoft.com/office/powerpoint/2010/main" val="404778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9CD1F8-4E8A-48D1-B7AD-90B657CC39D3}"/>
              </a:ext>
            </a:extLst>
          </p:cNvPr>
          <p:cNvSpPr txBox="1"/>
          <p:nvPr/>
        </p:nvSpPr>
        <p:spPr>
          <a:xfrm>
            <a:off x="166280" y="68434"/>
            <a:ext cx="7905750" cy="369332"/>
          </a:xfrm>
          <a:prstGeom prst="rect">
            <a:avLst/>
          </a:prstGeom>
          <a:noFill/>
        </p:spPr>
        <p:txBody>
          <a:bodyPr wrap="square" rtlCol="0">
            <a:spAutoFit/>
          </a:bodyPr>
          <a:lstStyle/>
          <a:p>
            <a:r>
              <a:rPr lang="en-GB" b="1" u="sng" dirty="0" smtClean="0"/>
              <a:t>Wordy Warm – Ups </a:t>
            </a:r>
            <a:endParaRPr lang="en-GB" b="1" u="sng" dirty="0"/>
          </a:p>
        </p:txBody>
      </p:sp>
      <p:sp>
        <p:nvSpPr>
          <p:cNvPr id="4" name="TextBox 3"/>
          <p:cNvSpPr txBox="1"/>
          <p:nvPr/>
        </p:nvSpPr>
        <p:spPr>
          <a:xfrm>
            <a:off x="3684494" y="2813025"/>
            <a:ext cx="5365377" cy="3831818"/>
          </a:xfrm>
          <a:prstGeom prst="rect">
            <a:avLst/>
          </a:prstGeom>
          <a:noFill/>
          <a:ln w="28575">
            <a:solidFill>
              <a:schemeClr val="tx1"/>
            </a:solidFill>
          </a:ln>
        </p:spPr>
        <p:txBody>
          <a:bodyPr wrap="square" rtlCol="0">
            <a:spAutoFit/>
          </a:bodyPr>
          <a:lstStyle/>
          <a:p>
            <a:pPr algn="ctr">
              <a:lnSpc>
                <a:spcPct val="150000"/>
              </a:lnSpc>
            </a:pPr>
            <a:r>
              <a:rPr lang="en-GB" b="1" dirty="0" smtClean="0"/>
              <a:t>Make it Snappy</a:t>
            </a:r>
          </a:p>
          <a:p>
            <a:pPr algn="ctr">
              <a:lnSpc>
                <a:spcPct val="150000"/>
              </a:lnSpc>
            </a:pPr>
            <a:r>
              <a:rPr lang="en-GB" dirty="0" smtClean="0"/>
              <a:t>If you continue to read, or listen to, </a:t>
            </a:r>
            <a:r>
              <a:rPr lang="en-GB" dirty="0" err="1" smtClean="0"/>
              <a:t>Rumblestar</a:t>
            </a:r>
            <a:r>
              <a:rPr lang="en-GB" dirty="0" smtClean="0"/>
              <a:t>  you will meet a miniature dragon called </a:t>
            </a:r>
            <a:r>
              <a:rPr lang="en-GB" b="1" dirty="0" smtClean="0"/>
              <a:t>Arlo</a:t>
            </a:r>
            <a:r>
              <a:rPr lang="en-GB" dirty="0" smtClean="0"/>
              <a:t>.            The description below is </a:t>
            </a:r>
            <a:r>
              <a:rPr lang="en-GB" b="1" u="sng" dirty="0" smtClean="0"/>
              <a:t>not </a:t>
            </a:r>
            <a:r>
              <a:rPr lang="en-GB" dirty="0" smtClean="0"/>
              <a:t>effective. Improve it but you are </a:t>
            </a:r>
            <a:r>
              <a:rPr lang="en-GB" b="1" dirty="0" smtClean="0"/>
              <a:t>must not go over 50 words</a:t>
            </a:r>
            <a:r>
              <a:rPr lang="en-GB" dirty="0" smtClean="0"/>
              <a:t>. </a:t>
            </a:r>
          </a:p>
          <a:p>
            <a:pPr algn="ctr">
              <a:lnSpc>
                <a:spcPct val="150000"/>
              </a:lnSpc>
            </a:pPr>
            <a:r>
              <a:rPr lang="en-GB" b="1" i="1" dirty="0" smtClean="0">
                <a:solidFill>
                  <a:srgbClr val="00B050"/>
                </a:solidFill>
              </a:rPr>
              <a:t>Arlo the dragon was very tiny. Arlo was not a normal dragon. Arlo the dragon was </a:t>
            </a:r>
            <a:r>
              <a:rPr lang="en-GB" b="1" i="1" dirty="0" err="1" smtClean="0">
                <a:solidFill>
                  <a:srgbClr val="00B050"/>
                </a:solidFill>
              </a:rPr>
              <a:t>greeny</a:t>
            </a:r>
            <a:r>
              <a:rPr lang="en-GB" b="1" i="1" dirty="0" smtClean="0">
                <a:solidFill>
                  <a:srgbClr val="00B050"/>
                </a:solidFill>
              </a:rPr>
              <a:t>, bluey, </a:t>
            </a:r>
            <a:r>
              <a:rPr lang="en-GB" b="1" i="1" dirty="0" err="1" smtClean="0">
                <a:solidFill>
                  <a:srgbClr val="00B050"/>
                </a:solidFill>
              </a:rPr>
              <a:t>pinky</a:t>
            </a:r>
            <a:r>
              <a:rPr lang="en-GB" b="1" i="1" dirty="0" smtClean="0">
                <a:solidFill>
                  <a:srgbClr val="00B050"/>
                </a:solidFill>
              </a:rPr>
              <a:t> with spiky bits and a tail that was quite short but also long. Arlo the dragon could fly a little bit but not too far.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1" y="3842232"/>
            <a:ext cx="3394666" cy="2365621"/>
          </a:xfrm>
          <a:prstGeom prst="rect">
            <a:avLst/>
          </a:prstGeom>
        </p:spPr>
      </p:pic>
      <p:sp>
        <p:nvSpPr>
          <p:cNvPr id="9" name="Rectangle 8"/>
          <p:cNvSpPr/>
          <p:nvPr/>
        </p:nvSpPr>
        <p:spPr>
          <a:xfrm>
            <a:off x="166281" y="2971568"/>
            <a:ext cx="3394666" cy="646331"/>
          </a:xfrm>
          <a:prstGeom prst="rect">
            <a:avLst/>
          </a:prstGeom>
          <a:ln>
            <a:solidFill>
              <a:schemeClr val="tx1"/>
            </a:solidFill>
          </a:ln>
        </p:spPr>
        <p:txBody>
          <a:bodyPr wrap="square">
            <a:spAutoFit/>
          </a:bodyPr>
          <a:lstStyle/>
          <a:p>
            <a:pPr algn="ctr"/>
            <a:r>
              <a:rPr lang="en-GB" b="1" dirty="0" err="1" smtClean="0"/>
              <a:t>Pobble</a:t>
            </a:r>
            <a:r>
              <a:rPr lang="en-GB" b="1" dirty="0" smtClean="0"/>
              <a:t> 365 </a:t>
            </a:r>
            <a:r>
              <a:rPr lang="en-GB" b="1" dirty="0"/>
              <a:t>Photo courtesy of </a:t>
            </a:r>
            <a:r>
              <a:rPr lang="en-GB" b="1" dirty="0" smtClean="0"/>
              <a:t>                          Dennis </a:t>
            </a:r>
            <a:r>
              <a:rPr lang="en-GB" b="1" dirty="0"/>
              <a:t>Stewart, One Big Photo. </a:t>
            </a:r>
          </a:p>
        </p:txBody>
      </p:sp>
      <p:grpSp>
        <p:nvGrpSpPr>
          <p:cNvPr id="15" name="Group 14"/>
          <p:cNvGrpSpPr/>
          <p:nvPr/>
        </p:nvGrpSpPr>
        <p:grpSpPr>
          <a:xfrm>
            <a:off x="166280" y="442708"/>
            <a:ext cx="8883591" cy="2169825"/>
            <a:chOff x="166280" y="4019610"/>
            <a:chExt cx="8766705" cy="2169825"/>
          </a:xfrm>
        </p:grpSpPr>
        <p:sp>
          <p:nvSpPr>
            <p:cNvPr id="16" name="TextBox 15"/>
            <p:cNvSpPr txBox="1"/>
            <p:nvPr/>
          </p:nvSpPr>
          <p:spPr>
            <a:xfrm>
              <a:off x="166280" y="4019610"/>
              <a:ext cx="8766705" cy="2169825"/>
            </a:xfrm>
            <a:prstGeom prst="rect">
              <a:avLst/>
            </a:prstGeom>
            <a:noFill/>
            <a:ln w="28575">
              <a:solidFill>
                <a:schemeClr val="tx1"/>
              </a:solidFill>
            </a:ln>
          </p:spPr>
          <p:txBody>
            <a:bodyPr wrap="square" rtlCol="0">
              <a:spAutoFit/>
            </a:bodyPr>
            <a:lstStyle/>
            <a:p>
              <a:pPr algn="ctr">
                <a:lnSpc>
                  <a:spcPct val="150000"/>
                </a:lnSpc>
              </a:pPr>
              <a:r>
                <a:rPr lang="en-GB" b="1" dirty="0" smtClean="0"/>
                <a:t>Smashing synonyms</a:t>
              </a:r>
            </a:p>
            <a:p>
              <a:pPr algn="ctr">
                <a:lnSpc>
                  <a:spcPct val="150000"/>
                </a:lnSpc>
              </a:pPr>
              <a:r>
                <a:rPr lang="en-GB" dirty="0" smtClean="0"/>
                <a:t>When we write we want to use the most powerful words that we can to grab the reader  and make them want to read on. How many different words can you think of for …</a:t>
              </a:r>
            </a:p>
            <a:p>
              <a:pPr algn="ctr">
                <a:lnSpc>
                  <a:spcPct val="150000"/>
                </a:lnSpc>
              </a:pPr>
              <a:r>
                <a:rPr lang="en-GB" b="1" dirty="0" smtClean="0"/>
                <a:t> </a:t>
              </a:r>
              <a:endParaRPr lang="en-GB" dirty="0" smtClean="0"/>
            </a:p>
            <a:p>
              <a:pPr algn="ctr">
                <a:lnSpc>
                  <a:spcPct val="150000"/>
                </a:lnSpc>
              </a:pPr>
              <a:r>
                <a:rPr lang="en-GB" dirty="0" smtClean="0"/>
                <a:t>Now order each one: which is the most powerful? Which is the least powerful?</a:t>
              </a:r>
            </a:p>
          </p:txBody>
        </p:sp>
        <p:sp>
          <p:nvSpPr>
            <p:cNvPr id="17" name="Rectangle 16"/>
            <p:cNvSpPr/>
            <p:nvPr/>
          </p:nvSpPr>
          <p:spPr>
            <a:xfrm>
              <a:off x="1298287" y="5249313"/>
              <a:ext cx="910827" cy="523220"/>
            </a:xfrm>
            <a:prstGeom prst="rect">
              <a:avLst/>
            </a:prstGeom>
            <a:noFill/>
          </p:spPr>
          <p:txBody>
            <a:bodyPr wrap="none" lIns="91440" tIns="45720" rIns="91440" bIns="45720">
              <a:spAutoFit/>
            </a:bodyPr>
            <a:lstStyle/>
            <a:p>
              <a:pPr algn="ctr"/>
              <a:r>
                <a:rPr lang="en-GB" sz="28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bad  </a:t>
              </a:r>
              <a:endParaRPr lang="en-GB"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8" name="Rectangle 17"/>
            <p:cNvSpPr/>
            <p:nvPr/>
          </p:nvSpPr>
          <p:spPr>
            <a:xfrm>
              <a:off x="2493501" y="5249309"/>
              <a:ext cx="1022780" cy="523220"/>
            </a:xfrm>
            <a:prstGeom prst="rect">
              <a:avLst/>
            </a:prstGeom>
            <a:noFill/>
          </p:spPr>
          <p:txBody>
            <a:bodyPr wrap="none" lIns="91440" tIns="45720" rIns="91440" bIns="45720">
              <a:spAutoFit/>
            </a:bodyPr>
            <a:lstStyle/>
            <a:p>
              <a:pPr algn="ctr"/>
              <a:r>
                <a:rPr lang="en-GB"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fierce</a:t>
              </a:r>
              <a:endParaRPr lang="en-GB"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9" name="Rectangle 18"/>
            <p:cNvSpPr/>
            <p:nvPr/>
          </p:nvSpPr>
          <p:spPr>
            <a:xfrm>
              <a:off x="3816370" y="5249309"/>
              <a:ext cx="1063112" cy="523220"/>
            </a:xfrm>
            <a:prstGeom prst="rect">
              <a:avLst/>
            </a:prstGeom>
            <a:noFill/>
          </p:spPr>
          <p:txBody>
            <a:bodyPr wrap="non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rPr>
                <a:t>magic</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20" name="Rectangle 19"/>
            <p:cNvSpPr/>
            <p:nvPr/>
          </p:nvSpPr>
          <p:spPr>
            <a:xfrm>
              <a:off x="5131686" y="5249310"/>
              <a:ext cx="1200970" cy="523220"/>
            </a:xfrm>
            <a:prstGeom prst="rect">
              <a:avLst/>
            </a:prstGeom>
            <a:noFill/>
          </p:spPr>
          <p:txBody>
            <a:bodyPr wrap="none" lIns="91440" tIns="45720" rIns="91440" bIns="45720">
              <a:spAutoFit/>
            </a:bodyPr>
            <a:lstStyle/>
            <a:p>
              <a:pPr algn="ctr"/>
              <a:r>
                <a:rPr lang="en-US" sz="2800" b="1" dirty="0" smtClean="0">
                  <a:ln w="9525">
                    <a:solidFill>
                      <a:schemeClr val="bg1"/>
                    </a:solidFill>
                    <a:prstDash val="solid"/>
                  </a:ln>
                  <a:effectLst>
                    <a:outerShdw blurRad="12700" dist="38100" dir="2700000" algn="tl" rotWithShape="0">
                      <a:schemeClr val="bg1">
                        <a:lumMod val="50000"/>
                      </a:schemeClr>
                    </a:outerShdw>
                  </a:effectLst>
                </a:rPr>
                <a:t>animal</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1" name="Rectangle 20"/>
            <p:cNvSpPr/>
            <p:nvPr/>
          </p:nvSpPr>
          <p:spPr>
            <a:xfrm>
              <a:off x="6863212" y="5249309"/>
              <a:ext cx="973344"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smtClean="0">
                  <a:ln/>
                  <a:solidFill>
                    <a:schemeClr val="accent4"/>
                  </a:solidFill>
                </a:rPr>
                <a:t>small</a:t>
              </a:r>
              <a:endParaRPr lang="en-US" sz="2800" b="1" cap="none" spc="0" dirty="0">
                <a:ln/>
                <a:solidFill>
                  <a:schemeClr val="accent4"/>
                </a:solidFill>
                <a:effectLst/>
              </a:endParaRPr>
            </a:p>
          </p:txBody>
        </p:sp>
      </p:grpSp>
    </p:spTree>
    <p:extLst>
      <p:ext uri="{BB962C8B-B14F-4D97-AF65-F5344CB8AC3E}">
        <p14:creationId xmlns:p14="http://schemas.microsoft.com/office/powerpoint/2010/main" val="97884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F3265C-8EC0-4B58-845B-598CD7377F1A}"/>
              </a:ext>
            </a:extLst>
          </p:cNvPr>
          <p:cNvSpPr txBox="1"/>
          <p:nvPr/>
        </p:nvSpPr>
        <p:spPr>
          <a:xfrm>
            <a:off x="191287" y="574797"/>
            <a:ext cx="4663102" cy="2585323"/>
          </a:xfrm>
          <a:prstGeom prst="rect">
            <a:avLst/>
          </a:prstGeom>
          <a:noFill/>
          <a:ln w="28575">
            <a:solidFill>
              <a:schemeClr val="tx1"/>
            </a:solidFill>
          </a:ln>
        </p:spPr>
        <p:txBody>
          <a:bodyPr wrap="square" rtlCol="0">
            <a:spAutoFit/>
          </a:bodyPr>
          <a:lstStyle/>
          <a:p>
            <a:pPr algn="ctr">
              <a:lnSpc>
                <a:spcPct val="150000"/>
              </a:lnSpc>
            </a:pPr>
            <a:r>
              <a:rPr lang="en-GB" dirty="0" smtClean="0"/>
              <a:t>Really effective writing ‘grabs’ the reader</a:t>
            </a:r>
            <a:r>
              <a:rPr lang="en-GB" smtClean="0"/>
              <a:t>.              This </a:t>
            </a:r>
            <a:r>
              <a:rPr lang="en-GB" dirty="0" smtClean="0"/>
              <a:t>opening paragraph does not grab the reader it has too much detail. Improve it so that it does grab the reader and make them want to read on. Carefully choose the words you use. Remember sometimes less is more!</a:t>
            </a:r>
            <a:endParaRPr lang="en-GB" dirty="0"/>
          </a:p>
        </p:txBody>
      </p:sp>
      <p:sp>
        <p:nvSpPr>
          <p:cNvPr id="5" name="TextBox 4">
            <a:extLst>
              <a:ext uri="{FF2B5EF4-FFF2-40B4-BE49-F238E27FC236}">
                <a16:creationId xmlns:a16="http://schemas.microsoft.com/office/drawing/2014/main" id="{1D9CD1F8-4E8A-48D1-B7AD-90B657CC39D3}"/>
              </a:ext>
            </a:extLst>
          </p:cNvPr>
          <p:cNvSpPr txBox="1"/>
          <p:nvPr/>
        </p:nvSpPr>
        <p:spPr>
          <a:xfrm>
            <a:off x="76425" y="71232"/>
            <a:ext cx="7905750" cy="369332"/>
          </a:xfrm>
          <a:prstGeom prst="rect">
            <a:avLst/>
          </a:prstGeom>
          <a:noFill/>
        </p:spPr>
        <p:txBody>
          <a:bodyPr wrap="square" rtlCol="0">
            <a:spAutoFit/>
          </a:bodyPr>
          <a:lstStyle/>
          <a:p>
            <a:r>
              <a:rPr lang="en-GB" b="1" u="sng" dirty="0" smtClean="0"/>
              <a:t>Wordy Warm - Up</a:t>
            </a:r>
            <a:endParaRPr lang="en-GB" b="1" u="sng" dirty="0"/>
          </a:p>
        </p:txBody>
      </p:sp>
      <p:sp>
        <p:nvSpPr>
          <p:cNvPr id="8" name="TextBox 7">
            <a:extLst>
              <a:ext uri="{FF2B5EF4-FFF2-40B4-BE49-F238E27FC236}">
                <a16:creationId xmlns:a16="http://schemas.microsoft.com/office/drawing/2014/main" id="{8FF3265C-8EC0-4B58-845B-598CD7377F1A}"/>
              </a:ext>
            </a:extLst>
          </p:cNvPr>
          <p:cNvSpPr txBox="1"/>
          <p:nvPr/>
        </p:nvSpPr>
        <p:spPr>
          <a:xfrm>
            <a:off x="191288" y="3455717"/>
            <a:ext cx="4622446" cy="3191130"/>
          </a:xfrm>
          <a:prstGeom prst="rect">
            <a:avLst/>
          </a:prstGeom>
          <a:noFill/>
          <a:ln w="28575">
            <a:solidFill>
              <a:schemeClr val="tx1"/>
            </a:solidFill>
          </a:ln>
        </p:spPr>
        <p:txBody>
          <a:bodyPr wrap="square" rtlCol="0">
            <a:spAutoFit/>
          </a:bodyPr>
          <a:lstStyle/>
          <a:p>
            <a:pPr algn="ctr">
              <a:lnSpc>
                <a:spcPct val="150000"/>
              </a:lnSpc>
            </a:pPr>
            <a:r>
              <a:rPr lang="en-GB" sz="1700" i="1" dirty="0" smtClean="0"/>
              <a:t>The tall, white, marble and grey palace with flashes of gold at the very top of the three different-sized domes stood like a great building in the middle of a land which was magical. It was a very strange building because if you looked at it very loosely you could see that the builders had not built it properly which is why the builders had come back to sort it out.</a:t>
            </a:r>
            <a:endParaRPr lang="en-GB" sz="1700" i="1" dirty="0"/>
          </a:p>
        </p:txBody>
      </p:sp>
      <p:pic>
        <p:nvPicPr>
          <p:cNvPr id="3" name="Picture 2"/>
          <p:cNvPicPr>
            <a:picLocks noChangeAspect="1"/>
          </p:cNvPicPr>
          <p:nvPr/>
        </p:nvPicPr>
        <p:blipFill>
          <a:blip r:embed="rId2"/>
          <a:stretch>
            <a:fillRect/>
          </a:stretch>
        </p:blipFill>
        <p:spPr>
          <a:xfrm>
            <a:off x="5040530" y="0"/>
            <a:ext cx="4009341" cy="6239319"/>
          </a:xfrm>
          <a:prstGeom prst="rect">
            <a:avLst/>
          </a:prstGeom>
        </p:spPr>
      </p:pic>
      <p:sp>
        <p:nvSpPr>
          <p:cNvPr id="6" name="Rectangle 5"/>
          <p:cNvSpPr/>
          <p:nvPr/>
        </p:nvSpPr>
        <p:spPr>
          <a:xfrm>
            <a:off x="5042647" y="5984537"/>
            <a:ext cx="3913094" cy="830997"/>
          </a:xfrm>
          <a:prstGeom prst="rect">
            <a:avLst/>
          </a:prstGeom>
          <a:solidFill>
            <a:schemeClr val="bg1"/>
          </a:solidFill>
          <a:ln>
            <a:solidFill>
              <a:schemeClr val="tx1"/>
            </a:solidFill>
          </a:ln>
        </p:spPr>
        <p:txBody>
          <a:bodyPr wrap="square">
            <a:spAutoFit/>
          </a:bodyPr>
          <a:lstStyle/>
          <a:p>
            <a:pPr algn="ctr">
              <a:lnSpc>
                <a:spcPct val="150000"/>
              </a:lnSpc>
            </a:pPr>
            <a:r>
              <a:rPr lang="en-GB" sz="1600" b="1" dirty="0"/>
              <a:t>This is a lithograph print by the Dutch artist </a:t>
            </a:r>
            <a:r>
              <a:rPr lang="en-GB" sz="1600" b="1" dirty="0" err="1"/>
              <a:t>M.C.Escher</a:t>
            </a:r>
            <a:r>
              <a:rPr lang="en-GB" sz="1600" b="1" dirty="0"/>
              <a:t> called Belvedere.</a:t>
            </a:r>
          </a:p>
        </p:txBody>
      </p:sp>
    </p:spTree>
    <p:extLst>
      <p:ext uri="{BB962C8B-B14F-4D97-AF65-F5344CB8AC3E}">
        <p14:creationId xmlns:p14="http://schemas.microsoft.com/office/powerpoint/2010/main" val="2245527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23" y="52254"/>
            <a:ext cx="8727141" cy="6601807"/>
          </a:xfrm>
          <a:prstGeom prst="rect">
            <a:avLst/>
          </a:prstGeom>
          <a:noFill/>
        </p:spPr>
        <p:txBody>
          <a:bodyPr wrap="square" rtlCol="0">
            <a:spAutoFit/>
          </a:bodyPr>
          <a:lstStyle/>
          <a:p>
            <a:pPr>
              <a:lnSpc>
                <a:spcPct val="150000"/>
              </a:lnSpc>
            </a:pPr>
            <a:r>
              <a:rPr lang="en-GB" b="1" dirty="0"/>
              <a:t>Notes for parents </a:t>
            </a:r>
          </a:p>
          <a:p>
            <a:pPr>
              <a:lnSpc>
                <a:spcPct val="150000"/>
              </a:lnSpc>
            </a:pPr>
            <a:endParaRPr lang="en-GB" sz="800" dirty="0"/>
          </a:p>
          <a:p>
            <a:pPr>
              <a:lnSpc>
                <a:spcPct val="150000"/>
              </a:lnSpc>
            </a:pPr>
            <a:r>
              <a:rPr lang="en-GB" sz="1600" dirty="0"/>
              <a:t>These activities are designed to assess what children can do independently.</a:t>
            </a:r>
          </a:p>
          <a:p>
            <a:pPr>
              <a:lnSpc>
                <a:spcPct val="150000"/>
              </a:lnSpc>
            </a:pPr>
            <a:endParaRPr lang="en-GB" sz="800" dirty="0"/>
          </a:p>
          <a:p>
            <a:pPr>
              <a:lnSpc>
                <a:spcPct val="150000"/>
              </a:lnSpc>
            </a:pPr>
            <a:r>
              <a:rPr lang="en-GB" sz="1600" dirty="0"/>
              <a:t>Children will need help in reading and understanding each task. They will benefit from your encouragement whilst they are doing each one, but please ensure that the ideas and the work are the children’s own.</a:t>
            </a:r>
          </a:p>
          <a:p>
            <a:pPr>
              <a:lnSpc>
                <a:spcPct val="150000"/>
              </a:lnSpc>
            </a:pPr>
            <a:endParaRPr lang="en-GB" sz="800" dirty="0"/>
          </a:p>
          <a:p>
            <a:pPr>
              <a:lnSpc>
                <a:spcPct val="150000"/>
              </a:lnSpc>
            </a:pPr>
            <a:r>
              <a:rPr lang="en-GB" sz="1600" dirty="0"/>
              <a:t>We are not expecting or looking for perfection, any mistakes your child may make will help us plan their next steps in learning.</a:t>
            </a:r>
          </a:p>
          <a:p>
            <a:pPr>
              <a:lnSpc>
                <a:spcPct val="150000"/>
              </a:lnSpc>
            </a:pPr>
            <a:endParaRPr lang="en-GB" sz="800" dirty="0"/>
          </a:p>
          <a:p>
            <a:pPr>
              <a:lnSpc>
                <a:spcPct val="150000"/>
              </a:lnSpc>
            </a:pPr>
            <a:r>
              <a:rPr lang="en-GB" sz="1600" dirty="0"/>
              <a:t>If you do help, or support your child in any way please can you make a note so that we know if certain parts have been aided by an adult. E.g. Edna asked how to spell the words underlined and I helped her sound them out/use her word mat OR Edgar needed lots of encouragement to start his invitation so we wrote the first sentence together.</a:t>
            </a:r>
          </a:p>
          <a:p>
            <a:pPr>
              <a:lnSpc>
                <a:spcPct val="150000"/>
              </a:lnSpc>
            </a:pPr>
            <a:endParaRPr lang="en-GB" sz="800" dirty="0"/>
          </a:p>
          <a:p>
            <a:pPr>
              <a:lnSpc>
                <a:spcPct val="150000"/>
              </a:lnSpc>
            </a:pPr>
            <a:r>
              <a:rPr lang="en-GB" sz="1600" dirty="0"/>
              <a:t>More than anything try to allow your child’s imagination to shine through. Ask them, and encourage them, to do the very best they can by motivating them with praise for their efforts. Do feel free to make suggestions to your children but try to phrase them as questions rather than giving them the answer. E.g. Have you used your word mat to help you with your spelling? </a:t>
            </a:r>
          </a:p>
        </p:txBody>
      </p:sp>
    </p:spTree>
    <p:extLst>
      <p:ext uri="{BB962C8B-B14F-4D97-AF65-F5344CB8AC3E}">
        <p14:creationId xmlns:p14="http://schemas.microsoft.com/office/powerpoint/2010/main" val="285441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2" y="102458"/>
            <a:ext cx="3325334" cy="369332"/>
          </a:xfrm>
          <a:prstGeom prst="rect">
            <a:avLst/>
          </a:prstGeom>
          <a:noFill/>
        </p:spPr>
        <p:txBody>
          <a:bodyPr wrap="none" rtlCol="0">
            <a:spAutoFit/>
          </a:bodyPr>
          <a:lstStyle/>
          <a:p>
            <a:r>
              <a:rPr lang="en-GB" b="1" dirty="0"/>
              <a:t>Year </a:t>
            </a:r>
            <a:r>
              <a:rPr lang="en-GB" b="1" dirty="0" smtClean="0"/>
              <a:t>6 </a:t>
            </a:r>
            <a:r>
              <a:rPr lang="en-GB" b="1" dirty="0"/>
              <a:t>– Activity 1 – </a:t>
            </a:r>
            <a:r>
              <a:rPr lang="en-GB" b="1" dirty="0" err="1" smtClean="0"/>
              <a:t>Rumblestar</a:t>
            </a:r>
            <a:endParaRPr lang="en-GB" b="1" dirty="0"/>
          </a:p>
        </p:txBody>
      </p:sp>
      <p:sp>
        <p:nvSpPr>
          <p:cNvPr id="5" name="TextBox 4"/>
          <p:cNvSpPr txBox="1"/>
          <p:nvPr/>
        </p:nvSpPr>
        <p:spPr>
          <a:xfrm>
            <a:off x="134542" y="422738"/>
            <a:ext cx="8915328" cy="1938992"/>
          </a:xfrm>
          <a:prstGeom prst="rect">
            <a:avLst/>
          </a:prstGeom>
          <a:noFill/>
        </p:spPr>
        <p:txBody>
          <a:bodyPr wrap="square" rtlCol="0">
            <a:spAutoFit/>
          </a:bodyPr>
          <a:lstStyle/>
          <a:p>
            <a:pPr>
              <a:lnSpc>
                <a:spcPct val="150000"/>
              </a:lnSpc>
            </a:pPr>
            <a:r>
              <a:rPr lang="en-GB" sz="1600" dirty="0"/>
              <a:t>Eleven-year-old Casper </a:t>
            </a:r>
            <a:r>
              <a:rPr lang="en-GB" sz="1600" dirty="0" err="1"/>
              <a:t>Tock</a:t>
            </a:r>
            <a:r>
              <a:rPr lang="en-GB" sz="1600" dirty="0"/>
              <a:t> hates risks, is allergic to adventures and shudders at the thought of unpredictable events. So, it comes as a nasty shock to him when he accidentally stumbles into </a:t>
            </a:r>
            <a:r>
              <a:rPr lang="en-GB" sz="1600" dirty="0" err="1"/>
              <a:t>Rumblestar</a:t>
            </a:r>
            <a:r>
              <a:rPr lang="en-GB" sz="1600" dirty="0"/>
              <a:t>, an Unmapped Kingdom full of magical beasts. </a:t>
            </a:r>
            <a:r>
              <a:rPr lang="en-GB" sz="1600" dirty="0" smtClean="0"/>
              <a:t>Let your imagination run wild and create your own unique mythical creature. Make it different, make it exciting and you could even make it magical!</a:t>
            </a:r>
            <a:endParaRPr lang="en-GB" sz="1600" dirty="0"/>
          </a:p>
          <a:p>
            <a:pPr>
              <a:lnSpc>
                <a:spcPct val="150000"/>
              </a:lnSpc>
            </a:pPr>
            <a:endParaRPr lang="en-GB" sz="1600" dirty="0" smtClean="0"/>
          </a:p>
        </p:txBody>
      </p:sp>
      <p:sp>
        <p:nvSpPr>
          <p:cNvPr id="6" name="Rectangle 5"/>
          <p:cNvSpPr/>
          <p:nvPr/>
        </p:nvSpPr>
        <p:spPr>
          <a:xfrm>
            <a:off x="134543" y="2097741"/>
            <a:ext cx="8810829" cy="450476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rot="5400000">
            <a:off x="5863206" y="1909775"/>
            <a:ext cx="2379551" cy="3375212"/>
          </a:xfrm>
          <a:prstGeom prst="rect">
            <a:avLst/>
          </a:prstGeom>
          <a:blipFill>
            <a:blip r:embed="rId2"/>
            <a:tile tx="0" ty="0" sx="100000" sy="100000" flip="none" algn="tl"/>
          </a:bli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469283" y="2531141"/>
            <a:ext cx="1413528" cy="369332"/>
          </a:xfrm>
          <a:prstGeom prst="rect">
            <a:avLst/>
          </a:prstGeom>
          <a:noFill/>
        </p:spPr>
        <p:txBody>
          <a:bodyPr wrap="none" lIns="91440" tIns="45720" rIns="91440" bIns="45720">
            <a:spAutoFit/>
          </a:bodyPr>
          <a:lstStyle/>
          <a:p>
            <a:pPr algn="ct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 Guide to …</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angle 2"/>
          <p:cNvSpPr/>
          <p:nvPr/>
        </p:nvSpPr>
        <p:spPr>
          <a:xfrm>
            <a:off x="250450" y="2097741"/>
            <a:ext cx="6418853" cy="3162404"/>
          </a:xfrm>
          <a:prstGeom prst="rect">
            <a:avLst/>
          </a:prstGeom>
        </p:spPr>
        <p:txBody>
          <a:bodyPr wrap="square">
            <a:spAutoFit/>
          </a:bodyPr>
          <a:lstStyle/>
          <a:p>
            <a:pPr>
              <a:lnSpc>
                <a:spcPct val="150000"/>
              </a:lnSpc>
            </a:pPr>
            <a:r>
              <a:rPr lang="en-GB" dirty="0"/>
              <a:t>Think about:</a:t>
            </a:r>
          </a:p>
          <a:p>
            <a:pPr>
              <a:lnSpc>
                <a:spcPct val="150000"/>
              </a:lnSpc>
            </a:pPr>
            <a:endParaRPr lang="en-GB" sz="600" dirty="0"/>
          </a:p>
          <a:p>
            <a:pPr>
              <a:lnSpc>
                <a:spcPct val="150000"/>
              </a:lnSpc>
            </a:pPr>
            <a:endParaRPr lang="en-GB" sz="100" dirty="0"/>
          </a:p>
          <a:p>
            <a:pPr>
              <a:lnSpc>
                <a:spcPct val="150000"/>
              </a:lnSpc>
            </a:pPr>
            <a:r>
              <a:rPr lang="en-GB" dirty="0"/>
              <a:t> </a:t>
            </a:r>
            <a:r>
              <a:rPr lang="en-GB" dirty="0" smtClean="0"/>
              <a:t>       Ꙭ  </a:t>
            </a:r>
            <a:r>
              <a:rPr lang="en-GB" dirty="0"/>
              <a:t>A name for your mythical </a:t>
            </a:r>
            <a:r>
              <a:rPr lang="en-GB" dirty="0" smtClean="0"/>
              <a:t>creature</a:t>
            </a:r>
          </a:p>
          <a:p>
            <a:pPr>
              <a:lnSpc>
                <a:spcPct val="150000"/>
              </a:lnSpc>
            </a:pPr>
            <a:r>
              <a:rPr lang="en-GB" dirty="0"/>
              <a:t> </a:t>
            </a:r>
            <a:r>
              <a:rPr lang="en-GB" dirty="0" smtClean="0"/>
              <a:t>       Ꙭ The </a:t>
            </a:r>
            <a:r>
              <a:rPr lang="en-GB" dirty="0"/>
              <a:t>features of your mythical </a:t>
            </a:r>
            <a:r>
              <a:rPr lang="en-GB" dirty="0" smtClean="0"/>
              <a:t>creature: </a:t>
            </a:r>
          </a:p>
          <a:p>
            <a:pPr>
              <a:lnSpc>
                <a:spcPct val="150000"/>
              </a:lnSpc>
            </a:pPr>
            <a:r>
              <a:rPr lang="en-GB" dirty="0"/>
              <a:t> </a:t>
            </a:r>
            <a:r>
              <a:rPr lang="en-GB" dirty="0" smtClean="0"/>
              <a:t>              what it looks like and how it behaves</a:t>
            </a:r>
            <a:endParaRPr lang="en-GB" dirty="0"/>
          </a:p>
          <a:p>
            <a:pPr>
              <a:lnSpc>
                <a:spcPct val="150000"/>
              </a:lnSpc>
            </a:pPr>
            <a:r>
              <a:rPr lang="en-GB" dirty="0" smtClean="0"/>
              <a:t>        Ꙭ Where the creature lives</a:t>
            </a:r>
          </a:p>
          <a:p>
            <a:pPr>
              <a:lnSpc>
                <a:spcPct val="150000"/>
              </a:lnSpc>
            </a:pPr>
            <a:r>
              <a:rPr lang="en-GB" dirty="0"/>
              <a:t> </a:t>
            </a:r>
            <a:r>
              <a:rPr lang="en-GB" dirty="0" smtClean="0"/>
              <a:t>       Ꙭ  </a:t>
            </a:r>
            <a:r>
              <a:rPr lang="en-GB" dirty="0"/>
              <a:t>Any </a:t>
            </a:r>
            <a:r>
              <a:rPr lang="en-GB" dirty="0" smtClean="0"/>
              <a:t>special or interesting things about</a:t>
            </a:r>
          </a:p>
          <a:p>
            <a:pPr>
              <a:lnSpc>
                <a:spcPct val="150000"/>
              </a:lnSpc>
            </a:pPr>
            <a:r>
              <a:rPr lang="en-GB" dirty="0"/>
              <a:t> </a:t>
            </a:r>
            <a:r>
              <a:rPr lang="en-GB" dirty="0" smtClean="0"/>
              <a:t>              your creature</a:t>
            </a:r>
            <a:endParaRPr lang="en-GB" dirty="0"/>
          </a:p>
        </p:txBody>
      </p:sp>
      <p:sp>
        <p:nvSpPr>
          <p:cNvPr id="9" name="Rectangle 8"/>
          <p:cNvSpPr/>
          <p:nvPr/>
        </p:nvSpPr>
        <p:spPr>
          <a:xfrm>
            <a:off x="290790" y="5383681"/>
            <a:ext cx="6418853" cy="464871"/>
          </a:xfrm>
          <a:prstGeom prst="rect">
            <a:avLst/>
          </a:prstGeom>
        </p:spPr>
        <p:txBody>
          <a:bodyPr wrap="square">
            <a:spAutoFit/>
          </a:bodyPr>
          <a:lstStyle/>
          <a:p>
            <a:pPr>
              <a:lnSpc>
                <a:spcPct val="150000"/>
              </a:lnSpc>
            </a:pPr>
            <a:r>
              <a:rPr lang="en-GB" dirty="0" smtClean="0"/>
              <a:t>How are you going to set out your </a:t>
            </a:r>
            <a:endParaRPr lang="en-GB" dirty="0"/>
          </a:p>
        </p:txBody>
      </p:sp>
    </p:spTree>
    <p:extLst>
      <p:ext uri="{BB962C8B-B14F-4D97-AF65-F5344CB8AC3E}">
        <p14:creationId xmlns:p14="http://schemas.microsoft.com/office/powerpoint/2010/main" val="157075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543" y="100056"/>
            <a:ext cx="4422429" cy="338554"/>
          </a:xfrm>
          <a:prstGeom prst="rect">
            <a:avLst/>
          </a:prstGeom>
          <a:noFill/>
        </p:spPr>
        <p:txBody>
          <a:bodyPr wrap="none" rtlCol="0">
            <a:spAutoFit/>
          </a:bodyPr>
          <a:lstStyle/>
          <a:p>
            <a:r>
              <a:rPr lang="en-GB" sz="1600" b="1" dirty="0"/>
              <a:t>Year </a:t>
            </a:r>
            <a:r>
              <a:rPr lang="en-GB" sz="1600" b="1" dirty="0" smtClean="0"/>
              <a:t>6 – Activity 1 – A Guide to … – Planning Sheet</a:t>
            </a:r>
            <a:endParaRPr lang="en-GB" sz="1600" b="1" dirty="0"/>
          </a:p>
        </p:txBody>
      </p:sp>
      <p:sp>
        <p:nvSpPr>
          <p:cNvPr id="3" name="Rectangle 2"/>
          <p:cNvSpPr/>
          <p:nvPr/>
        </p:nvSpPr>
        <p:spPr>
          <a:xfrm>
            <a:off x="3477782" y="4247527"/>
            <a:ext cx="4572000" cy="464871"/>
          </a:xfrm>
          <a:prstGeom prst="rect">
            <a:avLst/>
          </a:prstGeom>
        </p:spPr>
        <p:txBody>
          <a:bodyPr>
            <a:spAutoFit/>
          </a:bodyPr>
          <a:lstStyle/>
          <a:p>
            <a:pPr marL="285750" indent="-285750">
              <a:lnSpc>
                <a:spcPct val="150000"/>
              </a:lnSpc>
              <a:buFont typeface="Arial" panose="020B0604020202020204" pitchFamily="34" charset="0"/>
              <a:buChar char="•"/>
            </a:pPr>
            <a:endParaRPr lang="en-GB" b="1" i="1" dirty="0"/>
          </a:p>
        </p:txBody>
      </p:sp>
      <p:graphicFrame>
        <p:nvGraphicFramePr>
          <p:cNvPr id="4" name="Table 3"/>
          <p:cNvGraphicFramePr>
            <a:graphicFrameLocks noGrp="1"/>
          </p:cNvGraphicFramePr>
          <p:nvPr>
            <p:extLst>
              <p:ext uri="{D42A27DB-BD31-4B8C-83A1-F6EECF244321}">
                <p14:modId xmlns:p14="http://schemas.microsoft.com/office/powerpoint/2010/main" val="3400505066"/>
              </p:ext>
            </p:extLst>
          </p:nvPr>
        </p:nvGraphicFramePr>
        <p:xfrm>
          <a:off x="134543" y="622322"/>
          <a:ext cx="8915328" cy="6028571"/>
        </p:xfrm>
        <a:graphic>
          <a:graphicData uri="http://schemas.openxmlformats.org/drawingml/2006/table">
            <a:tbl>
              <a:tblPr firstRow="1" bandRow="1">
                <a:tableStyleId>{5940675A-B579-460E-94D1-54222C63F5DA}</a:tableStyleId>
              </a:tblPr>
              <a:tblGrid>
                <a:gridCol w="8915328">
                  <a:extLst>
                    <a:ext uri="{9D8B030D-6E8A-4147-A177-3AD203B41FA5}">
                      <a16:colId xmlns:a16="http://schemas.microsoft.com/office/drawing/2014/main" val="20000"/>
                    </a:ext>
                  </a:extLst>
                </a:gridCol>
              </a:tblGrid>
              <a:tr h="16644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Think about the information/guide books you have looked at/read before to help you.</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Think</a:t>
                      </a:r>
                      <a:r>
                        <a:rPr lang="en-GB" sz="1600" b="1" i="1" baseline="0" dirty="0" smtClean="0"/>
                        <a:t> about how the pages look.</a:t>
                      </a:r>
                      <a:r>
                        <a:rPr lang="en-GB" sz="1600" b="1" i="1" dirty="0" smtClean="0"/>
                        <a:t> How will</a:t>
                      </a:r>
                      <a:r>
                        <a:rPr lang="en-GB" sz="1600" b="1" i="1" baseline="0" dirty="0" smtClean="0"/>
                        <a:t> you</a:t>
                      </a:r>
                      <a:r>
                        <a:rPr lang="en-GB" sz="1600" b="1" i="1" dirty="0" smtClean="0"/>
                        <a:t> organise your information sheet?                                                                                </a:t>
                      </a:r>
                    </a:p>
                  </a:txBody>
                  <a:tcPr/>
                </a:tc>
                <a:extLst>
                  <a:ext uri="{0D108BD9-81ED-4DB2-BD59-A6C34878D82A}">
                    <a16:rowId xmlns:a16="http://schemas.microsoft.com/office/drawing/2014/main" val="10000"/>
                  </a:ext>
                </a:extLst>
              </a:tr>
              <a:tr h="121609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information do you need to include?</a:t>
                      </a:r>
                      <a:r>
                        <a:rPr lang="en-GB" sz="1600" b="1" i="1" baseline="0" dirty="0" smtClean="0"/>
                        <a:t>                                                                                                                                </a:t>
                      </a:r>
                      <a:r>
                        <a:rPr lang="en-GB" sz="1600" b="1" i="1" dirty="0" smtClean="0"/>
                        <a:t>What vocabulary might be needed?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a:p>
                  </a:txBody>
                  <a:tcPr/>
                </a:tc>
                <a:extLst>
                  <a:ext uri="{0D108BD9-81ED-4DB2-BD59-A6C34878D82A}">
                    <a16:rowId xmlns:a16="http://schemas.microsoft.com/office/drawing/2014/main" val="10001"/>
                  </a:ext>
                </a:extLst>
              </a:tr>
              <a:tr h="148005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sentence structures might you use</a:t>
                      </a:r>
                      <a:r>
                        <a:rPr lang="en-GB" sz="1600" b="1" i="1" baseline="0" dirty="0" smtClean="0"/>
                        <a: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Remember you are writing an information guide.</a:t>
                      </a:r>
                      <a:endParaRPr lang="en-GB" sz="1600" b="1" i="1"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p>
                      <a:pPr>
                        <a:lnSpc>
                          <a:spcPct val="150000"/>
                        </a:lnSpc>
                      </a:pPr>
                      <a:endParaRPr lang="en-GB" sz="1600" dirty="0"/>
                    </a:p>
                  </a:txBody>
                  <a:tcPr/>
                </a:tc>
                <a:extLst>
                  <a:ext uri="{0D108BD9-81ED-4DB2-BD59-A6C34878D82A}">
                    <a16:rowId xmlns:a16="http://schemas.microsoft.com/office/drawing/2014/main" val="10002"/>
                  </a:ext>
                </a:extLst>
              </a:tr>
              <a:tr h="15935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How are you going to finish your information sheet?</a:t>
                      </a:r>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stretch>
            <a:fillRect/>
          </a:stretch>
        </p:blipFill>
        <p:spPr>
          <a:xfrm>
            <a:off x="6945514" y="4696345"/>
            <a:ext cx="1568283" cy="1961411"/>
          </a:xfrm>
          <a:prstGeom prst="rect">
            <a:avLst/>
          </a:prstGeom>
        </p:spPr>
      </p:pic>
      <p:sp>
        <p:nvSpPr>
          <p:cNvPr id="7" name="Cloud 6"/>
          <p:cNvSpPr/>
          <p:nvPr/>
        </p:nvSpPr>
        <p:spPr>
          <a:xfrm rot="285465">
            <a:off x="4328050" y="1892390"/>
            <a:ext cx="4582107" cy="29193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8" name="Rectangle 7"/>
          <p:cNvSpPr/>
          <p:nvPr/>
        </p:nvSpPr>
        <p:spPr>
          <a:xfrm>
            <a:off x="4333103" y="2405904"/>
            <a:ext cx="4572000" cy="1754326"/>
          </a:xfrm>
          <a:prstGeom prst="rect">
            <a:avLst/>
          </a:prstGeom>
        </p:spPr>
        <p:txBody>
          <a:bodyPr>
            <a:spAutoFit/>
          </a:bodyPr>
          <a:lstStyle/>
          <a:p>
            <a:pPr algn="ctr">
              <a:lnSpc>
                <a:spcPct val="150000"/>
              </a:lnSpc>
            </a:pPr>
            <a:r>
              <a:rPr lang="en-GB" b="1" dirty="0" smtClean="0">
                <a:solidFill>
                  <a:schemeClr val="bg1"/>
                </a:solidFill>
              </a:rPr>
              <a:t>Don’t </a:t>
            </a:r>
            <a:r>
              <a:rPr lang="en-GB" b="1" dirty="0">
                <a:solidFill>
                  <a:schemeClr val="bg1"/>
                </a:solidFill>
              </a:rPr>
              <a:t>forget you are writing </a:t>
            </a:r>
            <a:r>
              <a:rPr lang="en-GB" b="1" dirty="0" smtClean="0">
                <a:solidFill>
                  <a:schemeClr val="bg1"/>
                </a:solidFill>
              </a:rPr>
              <a:t>                                    a guide for Y6 children. </a:t>
            </a:r>
          </a:p>
          <a:p>
            <a:pPr algn="ctr">
              <a:lnSpc>
                <a:spcPct val="150000"/>
              </a:lnSpc>
            </a:pPr>
            <a:r>
              <a:rPr lang="en-GB" b="1" dirty="0" smtClean="0">
                <a:solidFill>
                  <a:schemeClr val="bg1"/>
                </a:solidFill>
              </a:rPr>
              <a:t>Think carefully about how to start                           and end your  guide.</a:t>
            </a:r>
            <a:endParaRPr lang="en-GB" b="1" dirty="0">
              <a:solidFill>
                <a:schemeClr val="bg1"/>
              </a:solidFill>
            </a:endParaRPr>
          </a:p>
        </p:txBody>
      </p:sp>
    </p:spTree>
    <p:extLst>
      <p:ext uri="{BB962C8B-B14F-4D97-AF65-F5344CB8AC3E}">
        <p14:creationId xmlns:p14="http://schemas.microsoft.com/office/powerpoint/2010/main" val="152012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3" y="452841"/>
            <a:ext cx="3234988" cy="369332"/>
          </a:xfrm>
          <a:prstGeom prst="rect">
            <a:avLst/>
          </a:prstGeom>
          <a:noFill/>
        </p:spPr>
        <p:txBody>
          <a:bodyPr wrap="none" rtlCol="0">
            <a:spAutoFit/>
          </a:bodyPr>
          <a:lstStyle/>
          <a:p>
            <a:r>
              <a:rPr lang="en-GB" b="1" dirty="0" smtClean="0"/>
              <a:t>Year 6 </a:t>
            </a:r>
            <a:r>
              <a:rPr lang="en-GB" b="1" dirty="0"/>
              <a:t>– Activity </a:t>
            </a:r>
            <a:r>
              <a:rPr lang="en-GB" b="1" dirty="0" smtClean="0"/>
              <a:t>2 </a:t>
            </a:r>
            <a:r>
              <a:rPr lang="en-GB" b="1" dirty="0"/>
              <a:t>– </a:t>
            </a:r>
            <a:r>
              <a:rPr lang="en-GB" b="1" dirty="0" smtClean="0"/>
              <a:t>Instructions</a:t>
            </a:r>
            <a:endParaRPr lang="en-GB" b="1" dirty="0"/>
          </a:p>
        </p:txBody>
      </p:sp>
      <p:sp>
        <p:nvSpPr>
          <p:cNvPr id="5" name="TextBox 4"/>
          <p:cNvSpPr txBox="1"/>
          <p:nvPr/>
        </p:nvSpPr>
        <p:spPr>
          <a:xfrm>
            <a:off x="134543" y="1079212"/>
            <a:ext cx="8915328" cy="2169825"/>
          </a:xfrm>
          <a:prstGeom prst="rect">
            <a:avLst/>
          </a:prstGeom>
          <a:noFill/>
        </p:spPr>
        <p:txBody>
          <a:bodyPr wrap="square" rtlCol="0">
            <a:spAutoFit/>
          </a:bodyPr>
          <a:lstStyle/>
          <a:p>
            <a:pPr>
              <a:lnSpc>
                <a:spcPct val="150000"/>
              </a:lnSpc>
            </a:pPr>
            <a:r>
              <a:rPr lang="en-GB" dirty="0" smtClean="0"/>
              <a:t>All animals need looking after and dragons are no exception.                                                                  Imagine that you are an expert in ‘</a:t>
            </a:r>
            <a:r>
              <a:rPr lang="en-GB" dirty="0" err="1" smtClean="0"/>
              <a:t>dragonology</a:t>
            </a:r>
            <a:r>
              <a:rPr lang="en-GB" dirty="0" smtClean="0"/>
              <a:t>’ (the study of dragons.)</a:t>
            </a:r>
          </a:p>
          <a:p>
            <a:pPr>
              <a:lnSpc>
                <a:spcPct val="150000"/>
              </a:lnSpc>
            </a:pPr>
            <a:r>
              <a:rPr lang="en-GB" dirty="0" smtClean="0"/>
              <a:t>You have been asked to write some instructions                                                                                             aimed </a:t>
            </a:r>
            <a:r>
              <a:rPr lang="en-GB" dirty="0"/>
              <a:t>at </a:t>
            </a:r>
            <a:r>
              <a:rPr lang="en-GB" dirty="0" smtClean="0"/>
              <a:t>children entitled  ‘How to look after a Dragon’. </a:t>
            </a:r>
          </a:p>
          <a:p>
            <a:pPr>
              <a:lnSpc>
                <a:spcPct val="150000"/>
              </a:lnSpc>
            </a:pPr>
            <a:endParaRPr lang="en-GB" dirty="0"/>
          </a:p>
        </p:txBody>
      </p:sp>
      <p:sp>
        <p:nvSpPr>
          <p:cNvPr id="32" name="Rectangle 31"/>
          <p:cNvSpPr/>
          <p:nvPr/>
        </p:nvSpPr>
        <p:spPr>
          <a:xfrm>
            <a:off x="215223" y="3249037"/>
            <a:ext cx="8659833" cy="28748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88074" y="3276603"/>
            <a:ext cx="8314129" cy="2585323"/>
          </a:xfrm>
          <a:prstGeom prst="rect">
            <a:avLst/>
          </a:prstGeom>
        </p:spPr>
        <p:txBody>
          <a:bodyPr wrap="square">
            <a:spAutoFit/>
          </a:bodyPr>
          <a:lstStyle/>
          <a:p>
            <a:pPr>
              <a:lnSpc>
                <a:spcPct val="150000"/>
              </a:lnSpc>
            </a:pPr>
            <a:r>
              <a:rPr lang="en-GB" dirty="0" smtClean="0"/>
              <a:t>Remember you are writing these instructions for children. </a:t>
            </a:r>
          </a:p>
          <a:p>
            <a:pPr>
              <a:lnSpc>
                <a:spcPct val="150000"/>
              </a:lnSpc>
            </a:pPr>
            <a:r>
              <a:rPr lang="en-GB" dirty="0" smtClean="0"/>
              <a:t>Think about a introductory paragraph and a concluding paragraph.                                                   Think about the type of language you will need to use to make the instructions clear and to the point. Make sure the instructions are carefully ordered and that they make sense from the beginning to the end. Read them to someone else or ask someone else to read them aloud to ensure they are clear and can be easily followed.</a:t>
            </a:r>
            <a:endParaRPr lang="en-GB" dirty="0"/>
          </a:p>
        </p:txBody>
      </p:sp>
      <p:pic>
        <p:nvPicPr>
          <p:cNvPr id="3" name="Picture 2"/>
          <p:cNvPicPr>
            <a:picLocks noChangeAspect="1"/>
          </p:cNvPicPr>
          <p:nvPr/>
        </p:nvPicPr>
        <p:blipFill>
          <a:blip r:embed="rId2"/>
          <a:stretch>
            <a:fillRect/>
          </a:stretch>
        </p:blipFill>
        <p:spPr>
          <a:xfrm>
            <a:off x="6438193" y="1499318"/>
            <a:ext cx="2264012" cy="2034683"/>
          </a:xfrm>
          <a:prstGeom prst="rect">
            <a:avLst/>
          </a:prstGeom>
        </p:spPr>
      </p:pic>
    </p:spTree>
    <p:extLst>
      <p:ext uri="{BB962C8B-B14F-4D97-AF65-F5344CB8AC3E}">
        <p14:creationId xmlns:p14="http://schemas.microsoft.com/office/powerpoint/2010/main" val="3663946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543" y="100056"/>
            <a:ext cx="4366003" cy="338554"/>
          </a:xfrm>
          <a:prstGeom prst="rect">
            <a:avLst/>
          </a:prstGeom>
          <a:noFill/>
        </p:spPr>
        <p:txBody>
          <a:bodyPr wrap="none" rtlCol="0">
            <a:spAutoFit/>
          </a:bodyPr>
          <a:lstStyle/>
          <a:p>
            <a:r>
              <a:rPr lang="en-GB" sz="1600" b="1" dirty="0"/>
              <a:t>Year </a:t>
            </a:r>
            <a:r>
              <a:rPr lang="en-GB" sz="1600" b="1" dirty="0" smtClean="0"/>
              <a:t>6 – Activity 2 – Instructions – Planning Sheet</a:t>
            </a:r>
            <a:endParaRPr lang="en-GB" sz="1600" b="1" dirty="0"/>
          </a:p>
        </p:txBody>
      </p:sp>
      <p:sp>
        <p:nvSpPr>
          <p:cNvPr id="3" name="Rectangle 2"/>
          <p:cNvSpPr/>
          <p:nvPr/>
        </p:nvSpPr>
        <p:spPr>
          <a:xfrm>
            <a:off x="3477782" y="4247527"/>
            <a:ext cx="4572000" cy="464871"/>
          </a:xfrm>
          <a:prstGeom prst="rect">
            <a:avLst/>
          </a:prstGeom>
        </p:spPr>
        <p:txBody>
          <a:bodyPr>
            <a:spAutoFit/>
          </a:bodyPr>
          <a:lstStyle/>
          <a:p>
            <a:pPr marL="285750" indent="-285750">
              <a:lnSpc>
                <a:spcPct val="150000"/>
              </a:lnSpc>
              <a:buFont typeface="Arial" panose="020B0604020202020204" pitchFamily="34" charset="0"/>
              <a:buChar char="•"/>
            </a:pPr>
            <a:endParaRPr lang="en-GB" b="1" i="1" dirty="0"/>
          </a:p>
        </p:txBody>
      </p:sp>
      <p:graphicFrame>
        <p:nvGraphicFramePr>
          <p:cNvPr id="4" name="Table 3"/>
          <p:cNvGraphicFramePr>
            <a:graphicFrameLocks noGrp="1"/>
          </p:cNvGraphicFramePr>
          <p:nvPr>
            <p:extLst>
              <p:ext uri="{D42A27DB-BD31-4B8C-83A1-F6EECF244321}">
                <p14:modId xmlns:p14="http://schemas.microsoft.com/office/powerpoint/2010/main" val="3276849555"/>
              </p:ext>
            </p:extLst>
          </p:nvPr>
        </p:nvGraphicFramePr>
        <p:xfrm>
          <a:off x="134543" y="622322"/>
          <a:ext cx="8915328" cy="5954141"/>
        </p:xfrm>
        <a:graphic>
          <a:graphicData uri="http://schemas.openxmlformats.org/drawingml/2006/table">
            <a:tbl>
              <a:tblPr firstRow="1" bandRow="1">
                <a:tableStyleId>{5940675A-B579-460E-94D1-54222C63F5DA}</a:tableStyleId>
              </a:tblPr>
              <a:tblGrid>
                <a:gridCol w="8915328">
                  <a:extLst>
                    <a:ext uri="{9D8B030D-6E8A-4147-A177-3AD203B41FA5}">
                      <a16:colId xmlns:a16="http://schemas.microsoft.com/office/drawing/2014/main" val="20000"/>
                    </a:ext>
                  </a:extLst>
                </a:gridCol>
              </a:tblGrid>
              <a:tr h="16644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Think about instructions you have looked at/read before to help you.</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Think</a:t>
                      </a:r>
                      <a:r>
                        <a:rPr lang="en-GB" sz="1600" b="1" i="1" baseline="0" dirty="0" smtClean="0"/>
                        <a:t> about how instructions are set out.</a:t>
                      </a:r>
                      <a:r>
                        <a:rPr lang="en-GB" sz="1600" b="1" i="1" dirty="0" smtClean="0"/>
                        <a:t> </a:t>
                      </a:r>
                    </a:p>
                  </a:txBody>
                  <a:tcPr/>
                </a:tc>
                <a:extLst>
                  <a:ext uri="{0D108BD9-81ED-4DB2-BD59-A6C34878D82A}">
                    <a16:rowId xmlns:a16="http://schemas.microsoft.com/office/drawing/2014/main" val="10000"/>
                  </a:ext>
                </a:extLst>
              </a:tr>
              <a:tr h="121609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How will you make sure your instructions are clear                                                                                                                </a:t>
                      </a:r>
                      <a:r>
                        <a:rPr lang="en-GB" sz="1600" b="1" i="1" baseline="0" dirty="0" smtClean="0"/>
                        <a:t> and easy to follow</a:t>
                      </a:r>
                      <a:r>
                        <a:rPr lang="en-GB" sz="1600" b="1" i="1" dirty="0" smtClean="0"/>
                        <a:t>? What vocabulary might be</a:t>
                      </a:r>
                      <a:r>
                        <a:rPr lang="en-GB" sz="1600" b="1" i="1" baseline="0" dirty="0" smtClean="0"/>
                        <a:t> </a:t>
                      </a:r>
                      <a:r>
                        <a:rPr lang="en-GB" sz="1600" b="1" i="1" dirty="0" smtClean="0"/>
                        <a:t>needed?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a:p>
                  </a:txBody>
                  <a:tcPr/>
                </a:tc>
                <a:extLst>
                  <a:ext uri="{0D108BD9-81ED-4DB2-BD59-A6C34878D82A}">
                    <a16:rowId xmlns:a16="http://schemas.microsoft.com/office/drawing/2014/main" val="10001"/>
                  </a:ext>
                </a:extLst>
              </a:tr>
              <a:tr h="148005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key information do you need to include?</a:t>
                      </a:r>
                      <a:r>
                        <a:rPr lang="en-GB" sz="1600" b="1" i="1" baseline="0" dirty="0" smtClean="0"/>
                        <a:t> </a:t>
                      </a:r>
                      <a:endParaRPr lang="en-GB" sz="1600" b="1" i="1"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p>
                      <a:pPr>
                        <a:lnSpc>
                          <a:spcPct val="150000"/>
                        </a:lnSpc>
                      </a:pPr>
                      <a:endParaRPr lang="en-GB" sz="1600" dirty="0"/>
                    </a:p>
                  </a:txBody>
                  <a:tcPr/>
                </a:tc>
                <a:extLst>
                  <a:ext uri="{0D108BD9-81ED-4DB2-BD59-A6C34878D82A}">
                    <a16:rowId xmlns:a16="http://schemas.microsoft.com/office/drawing/2014/main" val="10002"/>
                  </a:ext>
                </a:extLst>
              </a:tr>
              <a:tr h="15935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sentence structures might you use</a:t>
                      </a:r>
                      <a:r>
                        <a:rPr lang="en-GB" sz="1600" b="1" i="1" baseline="0" dirty="0" smtClean="0"/>
                        <a: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Remember you are writing a set of instructions.</a:t>
                      </a:r>
                      <a:endParaRPr lang="en-GB" sz="1600" b="1" i="1"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txBody>
                  <a:tcPr/>
                </a:tc>
                <a:extLst>
                  <a:ext uri="{0D108BD9-81ED-4DB2-BD59-A6C34878D82A}">
                    <a16:rowId xmlns:a16="http://schemas.microsoft.com/office/drawing/2014/main" val="10003"/>
                  </a:ext>
                </a:extLst>
              </a:tr>
            </a:tbl>
          </a:graphicData>
        </a:graphic>
      </p:graphicFrame>
      <p:sp>
        <p:nvSpPr>
          <p:cNvPr id="7" name="Cloud 6"/>
          <p:cNvSpPr/>
          <p:nvPr/>
        </p:nvSpPr>
        <p:spPr>
          <a:xfrm rot="285465">
            <a:off x="4929013" y="2298990"/>
            <a:ext cx="4133733" cy="29193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8" name="Rectangle 7"/>
          <p:cNvSpPr/>
          <p:nvPr/>
        </p:nvSpPr>
        <p:spPr>
          <a:xfrm>
            <a:off x="4709879" y="2775617"/>
            <a:ext cx="4572000" cy="1754326"/>
          </a:xfrm>
          <a:prstGeom prst="rect">
            <a:avLst/>
          </a:prstGeom>
        </p:spPr>
        <p:txBody>
          <a:bodyPr>
            <a:spAutoFit/>
          </a:bodyPr>
          <a:lstStyle/>
          <a:p>
            <a:pPr algn="ctr">
              <a:lnSpc>
                <a:spcPct val="150000"/>
              </a:lnSpc>
            </a:pPr>
            <a:r>
              <a:rPr lang="en-GB" b="1" dirty="0" smtClean="0">
                <a:solidFill>
                  <a:schemeClr val="bg1"/>
                </a:solidFill>
              </a:rPr>
              <a:t>Don’t </a:t>
            </a:r>
            <a:r>
              <a:rPr lang="en-GB" b="1" dirty="0">
                <a:solidFill>
                  <a:schemeClr val="bg1"/>
                </a:solidFill>
              </a:rPr>
              <a:t>forget you are writing </a:t>
            </a:r>
            <a:r>
              <a:rPr lang="en-GB" b="1" dirty="0" smtClean="0">
                <a:solidFill>
                  <a:schemeClr val="bg1"/>
                </a:solidFill>
              </a:rPr>
              <a:t>                                    a set of instructions for children. </a:t>
            </a:r>
          </a:p>
          <a:p>
            <a:pPr algn="ctr">
              <a:lnSpc>
                <a:spcPct val="150000"/>
              </a:lnSpc>
            </a:pPr>
            <a:r>
              <a:rPr lang="en-GB" b="1" dirty="0" smtClean="0">
                <a:solidFill>
                  <a:schemeClr val="bg1"/>
                </a:solidFill>
              </a:rPr>
              <a:t>Think carefully about how to start                           and end your instructions.</a:t>
            </a:r>
            <a:endParaRPr lang="en-GB" b="1" dirty="0">
              <a:solidFill>
                <a:schemeClr val="bg1"/>
              </a:solidFill>
            </a:endParaRPr>
          </a:p>
        </p:txBody>
      </p:sp>
      <p:pic>
        <p:nvPicPr>
          <p:cNvPr id="6" name="Picture 5"/>
          <p:cNvPicPr>
            <a:picLocks noChangeAspect="1"/>
          </p:cNvPicPr>
          <p:nvPr/>
        </p:nvPicPr>
        <p:blipFill>
          <a:blip r:embed="rId2"/>
          <a:stretch>
            <a:fillRect/>
          </a:stretch>
        </p:blipFill>
        <p:spPr>
          <a:xfrm>
            <a:off x="6945514" y="4696345"/>
            <a:ext cx="1568283" cy="1961411"/>
          </a:xfrm>
          <a:prstGeom prst="rect">
            <a:avLst/>
          </a:prstGeom>
        </p:spPr>
      </p:pic>
    </p:spTree>
    <p:extLst>
      <p:ext uri="{BB962C8B-B14F-4D97-AF65-F5344CB8AC3E}">
        <p14:creationId xmlns:p14="http://schemas.microsoft.com/office/powerpoint/2010/main" val="3939747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3848</TotalTime>
  <Words>1463</Words>
  <Application>Microsoft Office PowerPoint</Application>
  <PresentationFormat>On-screen Show (4:3)</PresentationFormat>
  <Paragraphs>104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Elise Baird</cp:lastModifiedBy>
  <cp:revision>171</cp:revision>
  <dcterms:created xsi:type="dcterms:W3CDTF">2020-03-24T10:27:14Z</dcterms:created>
  <dcterms:modified xsi:type="dcterms:W3CDTF">2020-05-21T16:09:45Z</dcterms:modified>
</cp:coreProperties>
</file>