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A9B8E-B1BA-4567-9E5D-9F5FDB6F6F50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0F32C-1253-46DB-BC98-5167A44FE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82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EC4C5-1979-4335-B422-8CFFE91A8EC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48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6A52-D1C0-4757-BEDA-7B37D8B730EA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D342-3BF7-4E39-AEF8-9D0BFE788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6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6A52-D1C0-4757-BEDA-7B37D8B730EA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D342-3BF7-4E39-AEF8-9D0BFE788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681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6A52-D1C0-4757-BEDA-7B37D8B730EA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D342-3BF7-4E39-AEF8-9D0BFE788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157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6A52-D1C0-4757-BEDA-7B37D8B730EA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D342-3BF7-4E39-AEF8-9D0BFE788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061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6A52-D1C0-4757-BEDA-7B37D8B730EA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D342-3BF7-4E39-AEF8-9D0BFE788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910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6A52-D1C0-4757-BEDA-7B37D8B730EA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D342-3BF7-4E39-AEF8-9D0BFE788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111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6A52-D1C0-4757-BEDA-7B37D8B730EA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D342-3BF7-4E39-AEF8-9D0BFE788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101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6A52-D1C0-4757-BEDA-7B37D8B730EA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D342-3BF7-4E39-AEF8-9D0BFE788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919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6A52-D1C0-4757-BEDA-7B37D8B730EA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D342-3BF7-4E39-AEF8-9D0BFE788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94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6A52-D1C0-4757-BEDA-7B37D8B730EA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D342-3BF7-4E39-AEF8-9D0BFE788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737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6A52-D1C0-4757-BEDA-7B37D8B730EA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D342-3BF7-4E39-AEF8-9D0BFE788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25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F6A52-D1C0-4757-BEDA-7B37D8B730EA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3D342-3BF7-4E39-AEF8-9D0BFE788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129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" y="18959"/>
          <a:ext cx="9143998" cy="6166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3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8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69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320">
                <a:tc rowSpan="2"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Year 5</a:t>
                      </a:r>
                    </a:p>
                    <a:p>
                      <a:pPr algn="ctr"/>
                      <a:endParaRPr lang="en-GB" sz="1000" dirty="0"/>
                    </a:p>
                  </a:txBody>
                  <a:tcPr anchor="ctr" anchorCtr="1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Working Towards the expected</a:t>
                      </a:r>
                      <a:r>
                        <a:rPr lang="en-GB" sz="1000" baseline="0" dirty="0" smtClean="0"/>
                        <a:t> Standard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Working at the Expected Standard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Working at Greater</a:t>
                      </a:r>
                      <a:r>
                        <a:rPr lang="en-GB" sz="1000" baseline="0" dirty="0" smtClean="0"/>
                        <a:t> Depth within the Expected Standard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026">
                <a:tc vMerge="1"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baseline="0" dirty="0" smtClean="0">
                          <a:solidFill>
                            <a:schemeClr val="bg1"/>
                          </a:solidFill>
                        </a:rPr>
                        <a:t>The pupil can:</a:t>
                      </a:r>
                      <a:endParaRPr lang="en-GB" sz="10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solidFill>
                            <a:schemeClr val="bg1"/>
                          </a:solidFill>
                        </a:rPr>
                        <a:t>The pupil</a:t>
                      </a:r>
                      <a:r>
                        <a:rPr lang="en-GB" sz="1000" b="1" baseline="0" dirty="0" smtClean="0">
                          <a:solidFill>
                            <a:schemeClr val="bg1"/>
                          </a:solidFill>
                        </a:rPr>
                        <a:t> can:</a:t>
                      </a:r>
                      <a:endParaRPr lang="en-GB" sz="10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baseline="0" dirty="0" smtClean="0">
                          <a:solidFill>
                            <a:schemeClr val="bg1"/>
                          </a:solidFill>
                        </a:rPr>
                        <a:t>The pupil can:</a:t>
                      </a:r>
                      <a:endParaRPr lang="en-GB" sz="10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2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Purpose and audience: form  and register</a:t>
                      </a:r>
                      <a:endParaRPr lang="en-GB" sz="9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 smtClean="0">
                          <a:effectLst/>
                        </a:rPr>
                        <a:t>write for a range of audiences</a:t>
                      </a:r>
                      <a:r>
                        <a:rPr lang="en-GB" sz="800" baseline="0" dirty="0" smtClean="0">
                          <a:effectLst/>
                        </a:rPr>
                        <a:t> usually maintaining structure and</a:t>
                      </a:r>
                      <a:r>
                        <a:rPr lang="en-GB" sz="800" baseline="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make </a:t>
                      </a:r>
                      <a:r>
                        <a:rPr lang="en-GB" sz="800" dirty="0" smtClean="0">
                          <a:effectLst/>
                        </a:rPr>
                        <a:t>considered language</a:t>
                      </a:r>
                      <a:r>
                        <a:rPr lang="en-GB" sz="800" baseline="0" dirty="0" smtClean="0">
                          <a:effectLst/>
                        </a:rPr>
                        <a:t> choices, supported by classroom resources, appropriate to the purpose </a:t>
                      </a:r>
                      <a:endParaRPr lang="en-GB" sz="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aseline="0" dirty="0" smtClean="0">
                          <a:effectLst/>
                        </a:rPr>
                        <a:t>select the appropriate form </a:t>
                      </a:r>
                      <a:r>
                        <a:rPr lang="en-GB" sz="800" dirty="0" smtClean="0">
                          <a:effectLst/>
                        </a:rPr>
                        <a:t>for their writing, consistent</a:t>
                      </a:r>
                      <a:r>
                        <a:rPr lang="en-GB" sz="800" baseline="0" dirty="0" smtClean="0">
                          <a:effectLst/>
                        </a:rPr>
                        <a:t> with</a:t>
                      </a:r>
                      <a:r>
                        <a:rPr lang="en-GB" sz="800" dirty="0" smtClean="0">
                          <a:effectLst/>
                        </a:rPr>
                        <a:t> audience and purpose, and maintain this throughout the piece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aseline="0" dirty="0" smtClean="0">
                          <a:effectLst/>
                        </a:rPr>
                        <a:t>select the appropriate form for their writing maintaining clear awareness of purpose and audience throughout and drawing upon what they have read as models for their own writing. </a:t>
                      </a:r>
                      <a:endParaRPr lang="en-GB" sz="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2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Organisation and Cohesion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>
                          <a:effectLst/>
                        </a:rPr>
                        <a:t>use paragraphs to organise ideas mostly</a:t>
                      </a:r>
                      <a:r>
                        <a:rPr lang="en-GB" sz="800" baseline="0" dirty="0" smtClean="0">
                          <a:effectLst/>
                        </a:rPr>
                        <a:t> correctly</a:t>
                      </a:r>
                    </a:p>
                    <a:p>
                      <a:pPr marL="171450" lvl="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>
                          <a:solidFill>
                            <a:schemeClr val="tx1"/>
                          </a:solidFill>
                          <a:effectLst/>
                        </a:rPr>
                        <a:t>sometimes</a:t>
                      </a:r>
                      <a:r>
                        <a:rPr lang="en-GB" sz="800" dirty="0" smtClean="0">
                          <a:effectLst/>
                        </a:rPr>
                        <a:t> build cohesion within a paragraph (see</a:t>
                      </a:r>
                      <a:r>
                        <a:rPr lang="en-GB" sz="800" baseline="0" dirty="0" smtClean="0">
                          <a:effectLst/>
                        </a:rPr>
                        <a:t> glossary for </a:t>
                      </a:r>
                      <a:r>
                        <a:rPr lang="en-GB" sz="800" b="1" baseline="0" dirty="0" smtClean="0">
                          <a:effectLst/>
                        </a:rPr>
                        <a:t>cohesive devices</a:t>
                      </a:r>
                      <a:r>
                        <a:rPr lang="en-GB" sz="800" baseline="0" dirty="0" smtClean="0">
                          <a:effectLst/>
                        </a:rPr>
                        <a:t>) </a:t>
                      </a:r>
                    </a:p>
                    <a:p>
                      <a:pPr marL="171450" lvl="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>
                          <a:solidFill>
                            <a:schemeClr val="tx1"/>
                          </a:solidFill>
                          <a:effectLst/>
                        </a:rPr>
                        <a:t>sometimes</a:t>
                      </a:r>
                      <a:r>
                        <a:rPr lang="en-GB" sz="800" dirty="0" smtClean="0">
                          <a:effectLst/>
                        </a:rPr>
                        <a:t> link ideas across paragraphs using </a:t>
                      </a:r>
                      <a:r>
                        <a:rPr lang="en-GB" sz="800" b="1" dirty="0" smtClean="0">
                          <a:effectLst/>
                        </a:rPr>
                        <a:t>adverbials</a:t>
                      </a:r>
                      <a:r>
                        <a:rPr lang="en-GB" sz="800" dirty="0" smtClean="0">
                          <a:effectLst/>
                        </a:rPr>
                        <a:t> of time</a:t>
                      </a:r>
                      <a:r>
                        <a:rPr lang="en-GB" sz="800" baseline="0" dirty="0" smtClean="0">
                          <a:effectLst/>
                        </a:rPr>
                        <a:t> (see glossary) </a:t>
                      </a:r>
                      <a:endParaRPr lang="en-GB" sz="800" dirty="0" smtClean="0">
                        <a:effectLst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 smtClean="0">
                          <a:effectLst/>
                        </a:rPr>
                        <a:t>sustain use of paragraphs which</a:t>
                      </a:r>
                      <a:r>
                        <a:rPr lang="en-GB" sz="800" baseline="0" dirty="0" smtClean="0">
                          <a:effectLst/>
                        </a:rPr>
                        <a:t> </a:t>
                      </a:r>
                      <a:r>
                        <a:rPr lang="en-GB" sz="800" dirty="0" smtClean="0">
                          <a:effectLst/>
                        </a:rPr>
                        <a:t>organise ideas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 smtClean="0">
                          <a:effectLst/>
                        </a:rPr>
                        <a:t>use devices to build cohesion within a paragraph (see</a:t>
                      </a:r>
                      <a:r>
                        <a:rPr lang="en-GB" sz="800" baseline="0" dirty="0" smtClean="0">
                          <a:effectLst/>
                        </a:rPr>
                        <a:t> glossary for </a:t>
                      </a:r>
                      <a:r>
                        <a:rPr lang="en-GB" sz="800" b="1" baseline="0" dirty="0" smtClean="0">
                          <a:effectLst/>
                        </a:rPr>
                        <a:t>cohesive devices</a:t>
                      </a:r>
                      <a:r>
                        <a:rPr lang="en-GB" sz="800" baseline="0" dirty="0" smtClean="0">
                          <a:effectLst/>
                        </a:rPr>
                        <a:t>) </a:t>
                      </a:r>
                    </a:p>
                    <a:p>
                      <a:pPr marL="171450" lvl="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>
                          <a:effectLst/>
                        </a:rPr>
                        <a:t>link ideas across paragraphs using adverbials                                  of time e.g. later, place e.g. nearby and                   number e.g. secondly or tense choices                                    e.g. he had seen her before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5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Narrative writing</a:t>
                      </a:r>
                      <a:endParaRPr lang="en-GB" sz="9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GB" sz="9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sometimes </a:t>
                      </a:r>
                      <a:r>
                        <a:rPr lang="en-GB" sz="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 characters and setting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 characters and setting, create</a:t>
                      </a:r>
                      <a:r>
                        <a:rPr lang="en-GB" sz="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atmosphere and integrate dialogue to convey character</a:t>
                      </a:r>
                      <a:r>
                        <a:rPr lang="en-GB" sz="800" u="sng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800" b="1" u="sng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GB" sz="800" u="sng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advance the action</a:t>
                      </a:r>
                      <a:endParaRPr lang="en-GB" sz="800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45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Non- narrative writing</a:t>
                      </a:r>
                      <a:endParaRPr lang="en-GB" sz="9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develop ideas based upon reading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 and research where necessary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use further </a:t>
                      </a:r>
                      <a:r>
                        <a:rPr lang="en-GB" sz="800" dirty="0" smtClean="0"/>
                        <a:t>organisational and presentational devices to structure text and guide the reader                                e.g. headings, bullet points, underlining</a:t>
                      </a:r>
                      <a:endParaRPr lang="en-GB" sz="8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47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Grammar and vocabulary choices relating to purpose and audience</a:t>
                      </a:r>
                      <a:endParaRPr lang="en-GB" sz="9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 smtClean="0">
                          <a:effectLst/>
                        </a:rPr>
                        <a:t>when</a:t>
                      </a:r>
                      <a:r>
                        <a:rPr lang="en-GB" sz="800" baseline="0" dirty="0" smtClean="0">
                          <a:effectLst/>
                        </a:rPr>
                        <a:t> using similar writing as models for their own, begin to use the appropriate grammar for purpose and audience taught so far (see Appendix 2)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 smtClean="0">
                          <a:effectLst/>
                        </a:rPr>
                        <a:t>when</a:t>
                      </a:r>
                      <a:r>
                        <a:rPr lang="en-GB" sz="800" baseline="0" dirty="0" smtClean="0">
                          <a:effectLst/>
                        </a:rPr>
                        <a:t> using similar writing as models for their own, begin to select vocabulary appropriate to purpose and audience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choose and use vocabulary and grammatical structures to engage or inform the reader appropriate to the purpose and audience</a:t>
                      </a:r>
                      <a:endParaRPr lang="en-GB" sz="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800" baseline="0" dirty="0" smtClean="0">
                        <a:effectLst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84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Formality </a:t>
                      </a:r>
                      <a:endParaRPr lang="en-GB" sz="9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/>
                        <a:t>show awareness of audience through</a:t>
                      </a:r>
                      <a:r>
                        <a:rPr lang="en-GB" sz="800" baseline="0" dirty="0" smtClean="0"/>
                        <a:t> language choice</a:t>
                      </a:r>
                      <a:endParaRPr lang="en-GB" sz="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/>
                        <a:t>select</a:t>
                      </a:r>
                      <a:r>
                        <a:rPr lang="en-GB" sz="800" baseline="0" dirty="0" smtClean="0"/>
                        <a:t> language and grammatical form to reflect level of formality</a:t>
                      </a:r>
                      <a:endParaRPr lang="en-GB" sz="8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/>
                        <a:t>select/maintain levels of formality</a:t>
                      </a:r>
                      <a:r>
                        <a:rPr lang="en-GB" sz="800" baseline="0" dirty="0" smtClean="0"/>
                        <a:t> through language choice/grammar</a:t>
                      </a:r>
                      <a:endParaRPr lang="en-GB" sz="8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76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Punctuation</a:t>
                      </a:r>
                      <a:endParaRPr lang="en-GB" sz="9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GB" sz="9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>
                          <a:effectLst/>
                        </a:rPr>
                        <a:t>use capital letters</a:t>
                      </a:r>
                      <a:r>
                        <a:rPr lang="en-GB" sz="800" baseline="0" dirty="0" smtClean="0">
                          <a:effectLst/>
                        </a:rPr>
                        <a:t> and </a:t>
                      </a:r>
                      <a:r>
                        <a:rPr lang="en-GB" sz="800" dirty="0" smtClean="0">
                          <a:effectLst/>
                        </a:rPr>
                        <a:t>full stops</a:t>
                      </a:r>
                      <a:r>
                        <a:rPr lang="en-GB" sz="800" baseline="0" dirty="0" smtClean="0">
                          <a:effectLst/>
                        </a:rPr>
                        <a:t> mostly correctly. </a:t>
                      </a:r>
                    </a:p>
                    <a:p>
                      <a:pPr marL="171450" lvl="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effectLst/>
                        </a:rPr>
                        <a:t>use question marks, commas in lists and apostrophes for contraction with increasing accuracy. </a:t>
                      </a:r>
                      <a:endParaRPr lang="en-GB" sz="800" dirty="0" smtClean="0">
                        <a:effectLst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>
                          <a:effectLst/>
                        </a:rPr>
                        <a:t>use</a:t>
                      </a:r>
                      <a:r>
                        <a:rPr lang="en-GB" sz="800" baseline="0" dirty="0" smtClean="0">
                          <a:effectLst/>
                        </a:rPr>
                        <a:t> the range of punctuation taught so far mostly correctly (e.g. capital letters, full stops, commas, inverted commas, apostrophes, brackets) </a:t>
                      </a:r>
                      <a:endParaRPr lang="en-GB" sz="800" dirty="0" smtClean="0">
                        <a:effectLst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>
                          <a:effectLst/>
                        </a:rPr>
                        <a:t>use the full range of punctuation taught  so</a:t>
                      </a:r>
                      <a:r>
                        <a:rPr lang="en-GB" sz="800" baseline="0" dirty="0" smtClean="0">
                          <a:effectLst/>
                        </a:rPr>
                        <a:t> far </a:t>
                      </a:r>
                      <a:r>
                        <a:rPr lang="en-GB" sz="800" dirty="0" smtClean="0">
                          <a:effectLst/>
                        </a:rPr>
                        <a:t>correctly,</a:t>
                      </a:r>
                      <a:r>
                        <a:rPr lang="en-GB" sz="800" baseline="0" dirty="0" smtClean="0">
                          <a:effectLst/>
                        </a:rPr>
                        <a:t> ensuring it is appropriate for purpose </a:t>
                      </a:r>
                      <a:endParaRPr lang="en-GB" sz="8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70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Spelling</a:t>
                      </a:r>
                      <a:endParaRPr lang="en-GB" sz="9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GB" sz="9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>
                          <a:effectLst/>
                        </a:rPr>
                        <a:t>spell most KS1 and Year 3 and Year 4 words correctly* (when used)/</a:t>
                      </a:r>
                      <a:r>
                        <a:rPr lang="en-GB" sz="800" baseline="0" dirty="0" smtClean="0">
                          <a:effectLst/>
                        </a:rPr>
                        <a:t> </a:t>
                      </a:r>
                      <a:r>
                        <a:rPr lang="en-GB" sz="800" dirty="0" smtClean="0">
                          <a:effectLst/>
                        </a:rPr>
                        <a:t>Spell some Year 5 words correctly* (when used)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>
                          <a:effectLst/>
                        </a:rPr>
                        <a:t>spell most KS1 and Year 3</a:t>
                      </a:r>
                      <a:r>
                        <a:rPr lang="en-GB" sz="800" baseline="0" dirty="0" smtClean="0">
                          <a:effectLst/>
                        </a:rPr>
                        <a:t> and </a:t>
                      </a:r>
                      <a:r>
                        <a:rPr lang="en-GB" sz="800" dirty="0" smtClean="0">
                          <a:effectLst/>
                        </a:rPr>
                        <a:t>Year 4 correctly* (when used)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 smtClean="0">
                          <a:effectLst/>
                        </a:rPr>
                        <a:t>spell some</a:t>
                      </a:r>
                      <a:r>
                        <a:rPr lang="en-GB" sz="800" baseline="0" dirty="0" smtClean="0">
                          <a:effectLst/>
                        </a:rPr>
                        <a:t> Year 5/6 words </a:t>
                      </a:r>
                      <a:r>
                        <a:rPr lang="en-GB" sz="800" dirty="0" smtClean="0">
                          <a:effectLst/>
                        </a:rPr>
                        <a:t>correctly* (when used)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Handwriting </a:t>
                      </a:r>
                    </a:p>
                    <a:p>
                      <a:endParaRPr lang="en-GB" sz="9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/>
                        <a:t>produce legible handwriting</a:t>
                      </a:r>
                      <a:endParaRPr lang="en-GB" sz="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/>
                        <a:t>maintain legibility and fluency of joined handwriting in everyday writing. </a:t>
                      </a:r>
                      <a:endParaRPr lang="en-GB" sz="8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900" b="1" dirty="0" smtClean="0"/>
                        <a:t>Proof Reading/Editing</a:t>
                      </a:r>
                      <a:endParaRPr lang="en-GB" sz="9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with support, review their writing and begin to make corrections in spelling and punctuation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identify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 and make corrections to spelling, grammar and punctuation errors (self and peer review), may make additions which enhance the writing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identify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 and make corrections to ensure coherence and cohesion and enhance impact upon the reader by reviewing vocabulary and grammatical structures (self and peer review)</a:t>
                      </a:r>
                      <a:endParaRPr lang="en-GB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>
          <a:xfrm flipV="1">
            <a:off x="6239960" y="963747"/>
            <a:ext cx="417874" cy="5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239960" y="1854464"/>
            <a:ext cx="417874" cy="5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6268535" y="2558863"/>
            <a:ext cx="417874" cy="5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6287585" y="2979855"/>
            <a:ext cx="417874" cy="5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287444" y="3505905"/>
            <a:ext cx="417874" cy="5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287585" y="5005775"/>
            <a:ext cx="417874" cy="5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6268535" y="5426420"/>
            <a:ext cx="417874" cy="5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369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566</Words>
  <Application>Microsoft Office PowerPoint</Application>
  <PresentationFormat>On-screen Show (4:3)</PresentationFormat>
  <Paragraphs>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</dc:creator>
  <cp:lastModifiedBy>Elise Baird</cp:lastModifiedBy>
  <cp:revision>2</cp:revision>
  <dcterms:created xsi:type="dcterms:W3CDTF">2019-10-20T17:25:20Z</dcterms:created>
  <dcterms:modified xsi:type="dcterms:W3CDTF">2020-05-21T16:06:51Z</dcterms:modified>
</cp:coreProperties>
</file>