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4" r:id="rId3"/>
    <p:sldId id="275" r:id="rId4"/>
    <p:sldId id="271" r:id="rId5"/>
    <p:sldId id="264" r:id="rId6"/>
    <p:sldId id="256" r:id="rId7"/>
    <p:sldId id="278" r:id="rId8"/>
    <p:sldId id="270" r:id="rId9"/>
    <p:sldId id="279" r:id="rId10"/>
    <p:sldId id="269" r:id="rId11"/>
    <p:sldId id="280"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3" d="100"/>
          <a:sy n="73" d="100"/>
        </p:scale>
        <p:origin x="11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8431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52591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48116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61867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8B71F-E4B6-468F-BCB5-4B11DDCAFF71}"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4053596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98B71F-E4B6-468F-BCB5-4B11DDCAFF71}"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790223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98B71F-E4B6-468F-BCB5-4B11DDCAFF71}"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6163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98B71F-E4B6-468F-BCB5-4B11DDCAFF71}"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229220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8B71F-E4B6-468F-BCB5-4B11DDCAFF71}"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211206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8B71F-E4B6-468F-BCB5-4B11DDCAFF71}"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12965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98B71F-E4B6-468F-BCB5-4B11DDCAFF71}"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C9163E-E47E-4E43-987C-B97B72DA39D7}" type="slidenum">
              <a:rPr lang="en-GB" smtClean="0"/>
              <a:t>‹#›</a:t>
            </a:fld>
            <a:endParaRPr lang="en-GB"/>
          </a:p>
        </p:txBody>
      </p:sp>
    </p:spTree>
    <p:extLst>
      <p:ext uri="{BB962C8B-B14F-4D97-AF65-F5344CB8AC3E}">
        <p14:creationId xmlns:p14="http://schemas.microsoft.com/office/powerpoint/2010/main" val="372452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8B71F-E4B6-468F-BCB5-4B11DDCAFF71}" type="datetimeFigureOut">
              <a:rPr lang="en-GB" smtClean="0"/>
              <a:t>21/05/2020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C9163E-E47E-4E43-987C-B97B72DA39D7}" type="slidenum">
              <a:rPr lang="en-GB" smtClean="0"/>
              <a:t>‹#›</a:t>
            </a:fld>
            <a:endParaRPr lang="en-GB"/>
          </a:p>
        </p:txBody>
      </p:sp>
    </p:spTree>
    <p:extLst>
      <p:ext uri="{BB962C8B-B14F-4D97-AF65-F5344CB8AC3E}">
        <p14:creationId xmlns:p14="http://schemas.microsoft.com/office/powerpoint/2010/main" val="1362630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3" y="184041"/>
            <a:ext cx="4301883" cy="369332"/>
          </a:xfrm>
          <a:prstGeom prst="rect">
            <a:avLst/>
          </a:prstGeom>
          <a:noFill/>
        </p:spPr>
        <p:txBody>
          <a:bodyPr wrap="none" rtlCol="0">
            <a:spAutoFit/>
          </a:bodyPr>
          <a:lstStyle/>
          <a:p>
            <a:r>
              <a:rPr lang="en-GB" b="1" dirty="0"/>
              <a:t>Year 5</a:t>
            </a:r>
            <a:r>
              <a:rPr lang="en-GB" b="1" dirty="0" smtClean="0"/>
              <a:t> – Writing Assessment Activities Pack</a:t>
            </a:r>
            <a:endParaRPr lang="en-GB" b="1" dirty="0"/>
          </a:p>
        </p:txBody>
      </p:sp>
      <p:sp>
        <p:nvSpPr>
          <p:cNvPr id="5" name="TextBox 4"/>
          <p:cNvSpPr txBox="1"/>
          <p:nvPr/>
        </p:nvSpPr>
        <p:spPr>
          <a:xfrm>
            <a:off x="114336" y="2546259"/>
            <a:ext cx="8915328" cy="2169825"/>
          </a:xfrm>
          <a:prstGeom prst="rect">
            <a:avLst/>
          </a:prstGeom>
          <a:noFill/>
        </p:spPr>
        <p:txBody>
          <a:bodyPr wrap="square" rtlCol="0">
            <a:spAutoFit/>
          </a:bodyPr>
          <a:lstStyle/>
          <a:p>
            <a:pPr>
              <a:lnSpc>
                <a:spcPct val="150000"/>
              </a:lnSpc>
            </a:pPr>
            <a:r>
              <a:rPr lang="en-GB" b="1" dirty="0" smtClean="0"/>
              <a:t>Activity 1: A Guide to … (writing to inform/interest)</a:t>
            </a:r>
          </a:p>
          <a:p>
            <a:pPr>
              <a:lnSpc>
                <a:spcPct val="150000"/>
              </a:lnSpc>
            </a:pPr>
            <a:endParaRPr lang="en-GB" b="1" dirty="0"/>
          </a:p>
          <a:p>
            <a:pPr>
              <a:lnSpc>
                <a:spcPct val="150000"/>
              </a:lnSpc>
            </a:pPr>
            <a:r>
              <a:rPr lang="en-GB" b="1" dirty="0" smtClean="0"/>
              <a:t>Activity 2: Leaflet (writing to inform/persuade/interest)</a:t>
            </a:r>
          </a:p>
          <a:p>
            <a:pPr>
              <a:lnSpc>
                <a:spcPct val="150000"/>
              </a:lnSpc>
            </a:pPr>
            <a:endParaRPr lang="en-GB" b="1" dirty="0"/>
          </a:p>
          <a:p>
            <a:pPr>
              <a:lnSpc>
                <a:spcPct val="150000"/>
              </a:lnSpc>
            </a:pPr>
            <a:r>
              <a:rPr lang="en-GB" b="1" dirty="0" smtClean="0"/>
              <a:t>Activity 3: Job Application Letter (writing </a:t>
            </a:r>
            <a:r>
              <a:rPr lang="en-GB" b="1" smtClean="0"/>
              <a:t>to persuade/inform </a:t>
            </a:r>
            <a:r>
              <a:rPr lang="en-GB" b="1" dirty="0" smtClean="0"/>
              <a:t>)</a:t>
            </a:r>
          </a:p>
        </p:txBody>
      </p:sp>
      <p:sp>
        <p:nvSpPr>
          <p:cNvPr id="6" name="TextBox 5"/>
          <p:cNvSpPr txBox="1"/>
          <p:nvPr/>
        </p:nvSpPr>
        <p:spPr>
          <a:xfrm>
            <a:off x="134543" y="5103674"/>
            <a:ext cx="8915328" cy="1754326"/>
          </a:xfrm>
          <a:prstGeom prst="rect">
            <a:avLst/>
          </a:prstGeom>
          <a:noFill/>
        </p:spPr>
        <p:txBody>
          <a:bodyPr wrap="square" rtlCol="0">
            <a:spAutoFit/>
          </a:bodyPr>
          <a:lstStyle/>
          <a:p>
            <a:pPr>
              <a:lnSpc>
                <a:spcPct val="150000"/>
              </a:lnSpc>
            </a:pPr>
            <a:r>
              <a:rPr lang="en-GB" dirty="0" smtClean="0"/>
              <a:t>There is no time limit for each of these activities. </a:t>
            </a:r>
            <a:r>
              <a:rPr lang="en-GB" dirty="0"/>
              <a:t>O</a:t>
            </a:r>
            <a:r>
              <a:rPr lang="en-GB" dirty="0" smtClean="0"/>
              <a:t>ne activity might, for example, be done over a series of days. Children should attempt </a:t>
            </a:r>
            <a:r>
              <a:rPr lang="en-GB" b="1" dirty="0" smtClean="0"/>
              <a:t>at least two </a:t>
            </a:r>
            <a:r>
              <a:rPr lang="en-GB" dirty="0" smtClean="0"/>
              <a:t>out of the three activities. Completed activities should be submitted before …</a:t>
            </a:r>
          </a:p>
          <a:p>
            <a:pPr>
              <a:lnSpc>
                <a:spcPct val="150000"/>
              </a:lnSpc>
            </a:pPr>
            <a:endParaRPr lang="en-GB" dirty="0" smtClean="0"/>
          </a:p>
        </p:txBody>
      </p:sp>
      <p:sp>
        <p:nvSpPr>
          <p:cNvPr id="2" name="Rectangle 1"/>
          <p:cNvSpPr/>
          <p:nvPr/>
        </p:nvSpPr>
        <p:spPr>
          <a:xfrm>
            <a:off x="114336" y="672653"/>
            <a:ext cx="8747276" cy="1754326"/>
          </a:xfrm>
          <a:prstGeom prst="rect">
            <a:avLst/>
          </a:prstGeom>
        </p:spPr>
        <p:txBody>
          <a:bodyPr wrap="square">
            <a:spAutoFit/>
          </a:bodyPr>
          <a:lstStyle/>
          <a:p>
            <a:pPr>
              <a:lnSpc>
                <a:spcPct val="150000"/>
              </a:lnSpc>
            </a:pPr>
            <a:r>
              <a:rPr lang="en-GB" b="1" dirty="0"/>
              <a:t>Warm-up Activities</a:t>
            </a:r>
          </a:p>
          <a:p>
            <a:pPr>
              <a:lnSpc>
                <a:spcPct val="150000"/>
              </a:lnSpc>
            </a:pPr>
            <a:r>
              <a:rPr lang="en-GB" dirty="0"/>
              <a:t>You might want to use one of the warm-up activities before your child starts writing.                       These are designed to be fun and to develop and hopefully increase your child’s vocabulary and perhaps even help with their spelling.</a:t>
            </a:r>
          </a:p>
        </p:txBody>
      </p:sp>
    </p:spTree>
    <p:extLst>
      <p:ext uri="{BB962C8B-B14F-4D97-AF65-F5344CB8AC3E}">
        <p14:creationId xmlns:p14="http://schemas.microsoft.com/office/powerpoint/2010/main" val="313887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3" y="193741"/>
            <a:ext cx="4240071" cy="369332"/>
          </a:xfrm>
          <a:prstGeom prst="rect">
            <a:avLst/>
          </a:prstGeom>
          <a:noFill/>
        </p:spPr>
        <p:txBody>
          <a:bodyPr wrap="none" rtlCol="0">
            <a:spAutoFit/>
          </a:bodyPr>
          <a:lstStyle/>
          <a:p>
            <a:r>
              <a:rPr lang="en-GB" b="1" dirty="0"/>
              <a:t>Year 5</a:t>
            </a:r>
            <a:r>
              <a:rPr lang="en-GB" b="1" dirty="0" smtClean="0"/>
              <a:t> </a:t>
            </a:r>
            <a:r>
              <a:rPr lang="en-GB" b="1" dirty="0"/>
              <a:t>– Activity </a:t>
            </a:r>
            <a:r>
              <a:rPr lang="en-GB" b="1" dirty="0" smtClean="0"/>
              <a:t>3 </a:t>
            </a:r>
            <a:r>
              <a:rPr lang="en-GB" b="1" dirty="0"/>
              <a:t>– </a:t>
            </a:r>
            <a:r>
              <a:rPr lang="en-GB" b="1" dirty="0" smtClean="0"/>
              <a:t>Job Application Letter </a:t>
            </a:r>
            <a:endParaRPr lang="en-GB" b="1" dirty="0"/>
          </a:p>
        </p:txBody>
      </p:sp>
      <p:sp>
        <p:nvSpPr>
          <p:cNvPr id="5" name="TextBox 4"/>
          <p:cNvSpPr txBox="1"/>
          <p:nvPr/>
        </p:nvSpPr>
        <p:spPr>
          <a:xfrm>
            <a:off x="134543" y="635790"/>
            <a:ext cx="8915328" cy="2169825"/>
          </a:xfrm>
          <a:prstGeom prst="rect">
            <a:avLst/>
          </a:prstGeom>
          <a:noFill/>
        </p:spPr>
        <p:txBody>
          <a:bodyPr wrap="square" rtlCol="0">
            <a:spAutoFit/>
          </a:bodyPr>
          <a:lstStyle/>
          <a:p>
            <a:pPr algn="ctr">
              <a:lnSpc>
                <a:spcPct val="150000"/>
              </a:lnSpc>
            </a:pPr>
            <a:r>
              <a:rPr lang="en-GB" dirty="0" smtClean="0"/>
              <a:t>The Hall of the Gods is looking for a new god to apply for a vacant position after                              the banishment of the evil daemon Thanatos. Read through the job advert and then                          write a letter to Zeus . Remember this is an official letter. Think about the language                              you will need to use and how to set your letter out.                                                                            Remember you want to </a:t>
            </a:r>
            <a:r>
              <a:rPr lang="en-GB" b="1" dirty="0" smtClean="0"/>
              <a:t>persuade him </a:t>
            </a:r>
            <a:r>
              <a:rPr lang="en-GB" dirty="0" smtClean="0"/>
              <a:t>that </a:t>
            </a:r>
            <a:r>
              <a:rPr lang="en-GB" b="1" dirty="0" smtClean="0"/>
              <a:t>you are the right one for the job</a:t>
            </a:r>
            <a:r>
              <a:rPr lang="en-GB" dirty="0" smtClean="0"/>
              <a:t>.</a:t>
            </a:r>
            <a:endParaRPr lang="en-GB" dirty="0"/>
          </a:p>
        </p:txBody>
      </p:sp>
      <p:sp>
        <p:nvSpPr>
          <p:cNvPr id="7" name="TextBox 6"/>
          <p:cNvSpPr txBox="1"/>
          <p:nvPr/>
        </p:nvSpPr>
        <p:spPr>
          <a:xfrm>
            <a:off x="4034118" y="3020767"/>
            <a:ext cx="4733364" cy="3416320"/>
          </a:xfrm>
          <a:prstGeom prst="rect">
            <a:avLst/>
          </a:prstGeom>
          <a:noFill/>
          <a:ln>
            <a:noFill/>
          </a:ln>
        </p:spPr>
        <p:txBody>
          <a:bodyPr wrap="square" rtlCol="0">
            <a:spAutoFit/>
          </a:bodyPr>
          <a:lstStyle/>
          <a:p>
            <a:pPr algn="ctr">
              <a:lnSpc>
                <a:spcPct val="150000"/>
              </a:lnSpc>
            </a:pPr>
            <a:r>
              <a:rPr lang="en-GB" b="1" dirty="0" smtClean="0"/>
              <a:t>Are you the god we are looking for?</a:t>
            </a:r>
          </a:p>
          <a:p>
            <a:pPr algn="ctr">
              <a:lnSpc>
                <a:spcPct val="150000"/>
              </a:lnSpc>
            </a:pPr>
            <a:r>
              <a:rPr lang="en-GB" b="1" dirty="0" smtClean="0"/>
              <a:t>This is a once in a lifetime opportunity                               to join the Hall of the Gods. </a:t>
            </a:r>
          </a:p>
          <a:p>
            <a:pPr algn="ctr">
              <a:lnSpc>
                <a:spcPct val="150000"/>
              </a:lnSpc>
            </a:pPr>
            <a:r>
              <a:rPr lang="en-GB" b="1" dirty="0" smtClean="0"/>
              <a:t>A prestigious position that brings with it                            a great deal of responsibility.</a:t>
            </a:r>
          </a:p>
          <a:p>
            <a:pPr algn="ctr">
              <a:lnSpc>
                <a:spcPct val="150000"/>
              </a:lnSpc>
            </a:pPr>
            <a:r>
              <a:rPr lang="en-GB" b="1" dirty="0" smtClean="0"/>
              <a:t>We are looking for a god with                                    power and wisdom.</a:t>
            </a:r>
          </a:p>
          <a:p>
            <a:pPr algn="ctr">
              <a:lnSpc>
                <a:spcPct val="150000"/>
              </a:lnSpc>
            </a:pPr>
            <a:r>
              <a:rPr lang="en-GB" b="1" dirty="0" smtClean="0"/>
              <a:t>If that is you write to Zeus today.</a:t>
            </a:r>
            <a:endParaRPr lang="en-GB" b="1" dirty="0"/>
          </a:p>
        </p:txBody>
      </p:sp>
      <p:sp>
        <p:nvSpPr>
          <p:cNvPr id="11" name="Rectangle 10"/>
          <p:cNvSpPr/>
          <p:nvPr/>
        </p:nvSpPr>
        <p:spPr>
          <a:xfrm>
            <a:off x="3899647" y="2864224"/>
            <a:ext cx="5072619" cy="371138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Paper Diary, Notebook transparent background PNG clipart | PNGGur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Lightning Bolt 1"/>
          <p:cNvSpPr/>
          <p:nvPr/>
        </p:nvSpPr>
        <p:spPr>
          <a:xfrm>
            <a:off x="4034118" y="4882926"/>
            <a:ext cx="1035424" cy="923793"/>
          </a:xfrm>
          <a:prstGeom prst="lightningBol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4"/>
                </a:solidFill>
              </a:ln>
            </a:endParaRPr>
          </a:p>
        </p:txBody>
      </p:sp>
      <p:sp>
        <p:nvSpPr>
          <p:cNvPr id="23" name="Lightning Bolt 22"/>
          <p:cNvSpPr/>
          <p:nvPr/>
        </p:nvSpPr>
        <p:spPr>
          <a:xfrm flipH="1">
            <a:off x="7879275" y="4882926"/>
            <a:ext cx="990599" cy="923793"/>
          </a:xfrm>
          <a:prstGeom prst="lightningBolt">
            <a:avLst/>
          </a:prstGeom>
          <a:solidFill>
            <a:schemeClr val="accent4"/>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4"/>
                </a:solidFill>
              </a:ln>
            </a:endParaRPr>
          </a:p>
        </p:txBody>
      </p:sp>
      <p:sp>
        <p:nvSpPr>
          <p:cNvPr id="24" name="Rectangle 23"/>
          <p:cNvSpPr/>
          <p:nvPr/>
        </p:nvSpPr>
        <p:spPr>
          <a:xfrm>
            <a:off x="215900" y="3093484"/>
            <a:ext cx="3347571" cy="348212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83837" y="3171560"/>
            <a:ext cx="3279633" cy="3831818"/>
          </a:xfrm>
          <a:prstGeom prst="rect">
            <a:avLst/>
          </a:prstGeom>
          <a:noFill/>
        </p:spPr>
        <p:txBody>
          <a:bodyPr wrap="square" rtlCol="0">
            <a:spAutoFit/>
          </a:bodyPr>
          <a:lstStyle/>
          <a:p>
            <a:pPr>
              <a:lnSpc>
                <a:spcPct val="150000"/>
              </a:lnSpc>
            </a:pPr>
            <a:r>
              <a:rPr lang="en-GB" b="1" dirty="0" smtClean="0"/>
              <a:t>Task:</a:t>
            </a:r>
          </a:p>
          <a:p>
            <a:pPr algn="ctr">
              <a:lnSpc>
                <a:spcPct val="150000"/>
              </a:lnSpc>
            </a:pPr>
            <a:r>
              <a:rPr lang="en-GB" dirty="0" smtClean="0"/>
              <a:t>Write a letter to Zeus to                   apply for the job.</a:t>
            </a:r>
          </a:p>
          <a:p>
            <a:pPr algn="ctr">
              <a:lnSpc>
                <a:spcPct val="150000"/>
              </a:lnSpc>
            </a:pPr>
            <a:r>
              <a:rPr lang="en-GB" dirty="0" smtClean="0"/>
              <a:t>Remember to include the experience you have as a god and what you think you can offer the Hall of Gods. Why are you the right one for the job?</a:t>
            </a:r>
          </a:p>
          <a:p>
            <a:pPr>
              <a:lnSpc>
                <a:spcPct val="150000"/>
              </a:lnSpc>
            </a:pPr>
            <a:endParaRPr lang="en-GB" dirty="0"/>
          </a:p>
        </p:txBody>
      </p:sp>
    </p:spTree>
    <p:extLst>
      <p:ext uri="{BB962C8B-B14F-4D97-AF65-F5344CB8AC3E}">
        <p14:creationId xmlns:p14="http://schemas.microsoft.com/office/powerpoint/2010/main" val="446624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543" y="100056"/>
            <a:ext cx="3810530" cy="338554"/>
          </a:xfrm>
          <a:prstGeom prst="rect">
            <a:avLst/>
          </a:prstGeom>
          <a:noFill/>
        </p:spPr>
        <p:txBody>
          <a:bodyPr wrap="none" rtlCol="0">
            <a:spAutoFit/>
          </a:bodyPr>
          <a:lstStyle/>
          <a:p>
            <a:r>
              <a:rPr lang="en-GB" sz="1600" b="1" dirty="0"/>
              <a:t>Year 5</a:t>
            </a:r>
            <a:r>
              <a:rPr lang="en-GB" sz="1600" b="1" dirty="0" smtClean="0"/>
              <a:t> – Activity </a:t>
            </a:r>
            <a:r>
              <a:rPr lang="en-GB" sz="1600" b="1" dirty="0"/>
              <a:t>3</a:t>
            </a:r>
            <a:r>
              <a:rPr lang="en-GB" sz="1600" b="1" dirty="0" smtClean="0"/>
              <a:t>– Letter – Planning Sheet</a:t>
            </a:r>
            <a:endParaRPr lang="en-GB" sz="1600" b="1" dirty="0"/>
          </a:p>
        </p:txBody>
      </p:sp>
      <p:sp>
        <p:nvSpPr>
          <p:cNvPr id="3" name="Rectangle 2"/>
          <p:cNvSpPr/>
          <p:nvPr/>
        </p:nvSpPr>
        <p:spPr>
          <a:xfrm>
            <a:off x="3477782" y="4247527"/>
            <a:ext cx="4572000" cy="464871"/>
          </a:xfrm>
          <a:prstGeom prst="rect">
            <a:avLst/>
          </a:prstGeom>
        </p:spPr>
        <p:txBody>
          <a:bodyPr>
            <a:spAutoFit/>
          </a:bodyPr>
          <a:lstStyle/>
          <a:p>
            <a:pPr marL="285750" indent="-285750">
              <a:lnSpc>
                <a:spcPct val="150000"/>
              </a:lnSpc>
              <a:buFont typeface="Arial" panose="020B0604020202020204" pitchFamily="34" charset="0"/>
              <a:buChar char="•"/>
            </a:pPr>
            <a:endParaRPr lang="en-GB" b="1" i="1" dirty="0"/>
          </a:p>
        </p:txBody>
      </p:sp>
      <p:graphicFrame>
        <p:nvGraphicFramePr>
          <p:cNvPr id="4" name="Table 3"/>
          <p:cNvGraphicFramePr>
            <a:graphicFrameLocks noGrp="1"/>
          </p:cNvGraphicFramePr>
          <p:nvPr>
            <p:extLst>
              <p:ext uri="{D42A27DB-BD31-4B8C-83A1-F6EECF244321}">
                <p14:modId xmlns:p14="http://schemas.microsoft.com/office/powerpoint/2010/main" val="1135381608"/>
              </p:ext>
            </p:extLst>
          </p:nvPr>
        </p:nvGraphicFramePr>
        <p:xfrm>
          <a:off x="134543" y="622322"/>
          <a:ext cx="8915328" cy="6028571"/>
        </p:xfrm>
        <a:graphic>
          <a:graphicData uri="http://schemas.openxmlformats.org/drawingml/2006/table">
            <a:tbl>
              <a:tblPr firstRow="1" bandRow="1">
                <a:tableStyleId>{5940675A-B579-460E-94D1-54222C63F5DA}</a:tableStyleId>
              </a:tblPr>
              <a:tblGrid>
                <a:gridCol w="8915328">
                  <a:extLst>
                    <a:ext uri="{9D8B030D-6E8A-4147-A177-3AD203B41FA5}">
                      <a16:colId xmlns:a16="http://schemas.microsoft.com/office/drawing/2014/main" val="20000"/>
                    </a:ext>
                  </a:extLst>
                </a:gridCol>
              </a:tblGrid>
              <a:tr h="16644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Think about a letter you have written/read before to help you.</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Think</a:t>
                      </a:r>
                      <a:r>
                        <a:rPr lang="en-GB" sz="1600" b="1" i="1" baseline="0" dirty="0" smtClean="0"/>
                        <a:t> about how the letter looked.</a:t>
                      </a:r>
                      <a:r>
                        <a:rPr lang="en-GB" sz="1600" b="1" i="1" dirty="0" smtClean="0"/>
                        <a:t> How should</a:t>
                      </a:r>
                      <a:r>
                        <a:rPr lang="en-GB" sz="1600" b="1" i="1" baseline="0" dirty="0" smtClean="0"/>
                        <a:t> you layout your letter</a:t>
                      </a:r>
                      <a:r>
                        <a:rPr lang="en-GB" sz="1600" b="1" i="1" dirty="0" smtClean="0"/>
                        <a:t>?                                                                                </a:t>
                      </a:r>
                    </a:p>
                  </a:txBody>
                  <a:tcPr/>
                </a:tc>
                <a:extLst>
                  <a:ext uri="{0D108BD9-81ED-4DB2-BD59-A6C34878D82A}">
                    <a16:rowId xmlns:a16="http://schemas.microsoft.com/office/drawing/2014/main" val="10000"/>
                  </a:ext>
                </a:extLst>
              </a:tr>
              <a:tr h="121609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a:t>
                      </a:r>
                      <a:r>
                        <a:rPr lang="en-GB" sz="1600" b="1" i="1" baseline="0" dirty="0" smtClean="0"/>
                        <a:t> key</a:t>
                      </a:r>
                      <a:r>
                        <a:rPr lang="en-GB" sz="1600" b="1" i="1" dirty="0" smtClean="0"/>
                        <a:t> information do you need to include?</a:t>
                      </a:r>
                      <a:r>
                        <a:rPr lang="en-GB" sz="1600" b="1" i="1" baseline="0" dirty="0" smtClean="0"/>
                        <a:t>                                                                                                                                </a:t>
                      </a:r>
                      <a:r>
                        <a:rPr lang="en-GB" sz="1600" b="1" i="1" dirty="0" smtClean="0"/>
                        <a:t>What vocabulary might be useful?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a:p>
                  </a:txBody>
                  <a:tcPr/>
                </a:tc>
                <a:extLst>
                  <a:ext uri="{0D108BD9-81ED-4DB2-BD59-A6C34878D82A}">
                    <a16:rowId xmlns:a16="http://schemas.microsoft.com/office/drawing/2014/main" val="10001"/>
                  </a:ext>
                </a:extLst>
              </a:tr>
              <a:tr h="148005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types</a:t>
                      </a:r>
                      <a:r>
                        <a:rPr lang="en-GB" sz="1600" b="1" i="1" baseline="0" dirty="0" smtClean="0"/>
                        <a:t> </a:t>
                      </a:r>
                      <a:r>
                        <a:rPr lang="en-GB" sz="1600" b="1" i="1" baseline="0" smtClean="0"/>
                        <a:t>of sentence</a:t>
                      </a:r>
                      <a:r>
                        <a:rPr lang="en-GB" sz="1600" b="1" i="1" smtClean="0"/>
                        <a:t> </a:t>
                      </a:r>
                      <a:r>
                        <a:rPr lang="en-GB" sz="1600" b="1" i="1" dirty="0" smtClean="0"/>
                        <a:t>might you use</a:t>
                      </a:r>
                      <a:r>
                        <a:rPr lang="en-GB" sz="1600" b="1" i="1" baseline="0" dirty="0" smtClean="0"/>
                        <a: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Remember you are writing to persuade and to inform.</a:t>
                      </a:r>
                      <a:endParaRPr lang="en-GB" sz="1600" b="1" i="1"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p>
                      <a:pPr>
                        <a:lnSpc>
                          <a:spcPct val="150000"/>
                        </a:lnSpc>
                      </a:pPr>
                      <a:endParaRPr lang="en-GB" sz="1600" dirty="0"/>
                    </a:p>
                  </a:txBody>
                  <a:tcPr/>
                </a:tc>
                <a:extLst>
                  <a:ext uri="{0D108BD9-81ED-4DB2-BD59-A6C34878D82A}">
                    <a16:rowId xmlns:a16="http://schemas.microsoft.com/office/drawing/2014/main" val="10002"/>
                  </a:ext>
                </a:extLst>
              </a:tr>
              <a:tr h="15935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How are you going to finish your letter?</a:t>
                      </a:r>
                    </a:p>
                  </a:txBody>
                  <a:tcPr/>
                </a:tc>
                <a:extLst>
                  <a:ext uri="{0D108BD9-81ED-4DB2-BD59-A6C34878D82A}">
                    <a16:rowId xmlns:a16="http://schemas.microsoft.com/office/drawing/2014/main" val="10003"/>
                  </a:ext>
                </a:extLst>
              </a:tr>
            </a:tbl>
          </a:graphicData>
        </a:graphic>
      </p:graphicFrame>
      <p:sp>
        <p:nvSpPr>
          <p:cNvPr id="7" name="Cloud 6"/>
          <p:cNvSpPr/>
          <p:nvPr/>
        </p:nvSpPr>
        <p:spPr>
          <a:xfrm rot="285465">
            <a:off x="4420086" y="1492719"/>
            <a:ext cx="4582107" cy="320831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8" name="Rectangle 7"/>
          <p:cNvSpPr/>
          <p:nvPr/>
        </p:nvSpPr>
        <p:spPr>
          <a:xfrm>
            <a:off x="4988185" y="1962751"/>
            <a:ext cx="3541378" cy="2169825"/>
          </a:xfrm>
          <a:prstGeom prst="rect">
            <a:avLst/>
          </a:prstGeom>
        </p:spPr>
        <p:txBody>
          <a:bodyPr wrap="square">
            <a:spAutoFit/>
          </a:bodyPr>
          <a:lstStyle/>
          <a:p>
            <a:pPr algn="ctr">
              <a:lnSpc>
                <a:spcPct val="150000"/>
              </a:lnSpc>
            </a:pPr>
            <a:r>
              <a:rPr lang="en-GB" b="1" dirty="0" smtClean="0">
                <a:solidFill>
                  <a:schemeClr val="bg1"/>
                </a:solidFill>
              </a:rPr>
              <a:t>Don’t </a:t>
            </a:r>
            <a:r>
              <a:rPr lang="en-GB" b="1" dirty="0">
                <a:solidFill>
                  <a:schemeClr val="bg1"/>
                </a:solidFill>
              </a:rPr>
              <a:t>forget </a:t>
            </a:r>
            <a:r>
              <a:rPr lang="en-GB" b="1" dirty="0" smtClean="0">
                <a:solidFill>
                  <a:schemeClr val="bg1"/>
                </a:solidFill>
              </a:rPr>
              <a:t>this is a letter to apply for a job and that you are writing to someone you do not know.</a:t>
            </a:r>
          </a:p>
          <a:p>
            <a:pPr algn="ctr">
              <a:lnSpc>
                <a:spcPct val="150000"/>
              </a:lnSpc>
            </a:pPr>
            <a:r>
              <a:rPr lang="en-GB" b="1" dirty="0" smtClean="0">
                <a:solidFill>
                  <a:schemeClr val="bg1"/>
                </a:solidFill>
              </a:rPr>
              <a:t>Think carefully about how to start and end your letter.</a:t>
            </a:r>
            <a:endParaRPr lang="en-GB" b="1" dirty="0">
              <a:solidFill>
                <a:schemeClr val="bg1"/>
              </a:solidFill>
            </a:endParaRPr>
          </a:p>
        </p:txBody>
      </p:sp>
      <p:pic>
        <p:nvPicPr>
          <p:cNvPr id="6" name="Picture 5"/>
          <p:cNvPicPr>
            <a:picLocks noChangeAspect="1"/>
          </p:cNvPicPr>
          <p:nvPr/>
        </p:nvPicPr>
        <p:blipFill>
          <a:blip r:embed="rId2"/>
          <a:stretch>
            <a:fillRect/>
          </a:stretch>
        </p:blipFill>
        <p:spPr>
          <a:xfrm>
            <a:off x="5510851" y="4479962"/>
            <a:ext cx="1568283" cy="1961411"/>
          </a:xfrm>
          <a:prstGeom prst="rect">
            <a:avLst/>
          </a:prstGeom>
        </p:spPr>
      </p:pic>
    </p:spTree>
    <p:extLst>
      <p:ext uri="{BB962C8B-B14F-4D97-AF65-F5344CB8AC3E}">
        <p14:creationId xmlns:p14="http://schemas.microsoft.com/office/powerpoint/2010/main" val="4167021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12058" y="92636"/>
          <a:ext cx="8588189" cy="6675120"/>
        </p:xfrm>
        <a:graphic>
          <a:graphicData uri="http://schemas.openxmlformats.org/drawingml/2006/table">
            <a:tbl>
              <a:tblPr firstRow="1" bandRow="1">
                <a:tableStyleId>{5940675A-B579-460E-94D1-54222C63F5DA}</a:tableStyleId>
              </a:tblPr>
              <a:tblGrid>
                <a:gridCol w="8588189">
                  <a:extLst>
                    <a:ext uri="{9D8B030D-6E8A-4147-A177-3AD203B41FA5}">
                      <a16:colId xmlns:a16="http://schemas.microsoft.com/office/drawing/2014/main" val="20000"/>
                    </a:ext>
                  </a:extLst>
                </a:gridCol>
              </a:tblGrid>
              <a:tr h="370840">
                <a:tc>
                  <a:txBody>
                    <a:bodyPr/>
                    <a:lstStyle/>
                    <a:p>
                      <a:pPr>
                        <a:lnSpc>
                          <a:spcPct val="150000"/>
                        </a:lnSpc>
                      </a:pPr>
                      <a:r>
                        <a:rPr lang="en-GB" b="1" dirty="0" smtClean="0"/>
                        <a:t>Writing Checklist</a:t>
                      </a:r>
                      <a:endParaRPr lang="en-GB" b="1" dirty="0"/>
                    </a:p>
                  </a:txBody>
                  <a:tcPr/>
                </a:tc>
                <a:extLst>
                  <a:ext uri="{0D108BD9-81ED-4DB2-BD59-A6C34878D82A}">
                    <a16:rowId xmlns:a16="http://schemas.microsoft.com/office/drawing/2014/main" val="10000"/>
                  </a:ext>
                </a:extLst>
              </a:tr>
              <a:tr h="370840">
                <a:tc>
                  <a:txBody>
                    <a:bodyPr/>
                    <a:lstStyle/>
                    <a:p>
                      <a:pPr>
                        <a:lnSpc>
                          <a:spcPct val="150000"/>
                        </a:lnSpc>
                      </a:pPr>
                      <a:r>
                        <a:rPr lang="en-GB" dirty="0" smtClean="0"/>
                        <a:t>Read it aloud</a:t>
                      </a:r>
                      <a:r>
                        <a:rPr lang="en-GB" baseline="0" dirty="0" smtClean="0"/>
                        <a:t> to someone else OR ask someone to read it to you. </a:t>
                      </a:r>
                    </a:p>
                    <a:p>
                      <a:pPr>
                        <a:lnSpc>
                          <a:spcPct val="150000"/>
                        </a:lnSpc>
                      </a:pPr>
                      <a:r>
                        <a:rPr lang="en-GB" baseline="0" dirty="0" smtClean="0"/>
                        <a:t>Does it make sense all the way through? Does it have a beginning and an end?</a:t>
                      </a:r>
                      <a:endParaRPr lang="en-GB" dirty="0"/>
                    </a:p>
                  </a:txBody>
                  <a:tcPr/>
                </a:tc>
                <a:extLst>
                  <a:ext uri="{0D108BD9-81ED-4DB2-BD59-A6C34878D82A}">
                    <a16:rowId xmlns:a16="http://schemas.microsoft.com/office/drawing/2014/main" val="10001"/>
                  </a:ext>
                </a:extLst>
              </a:tr>
              <a:tr h="370840">
                <a:tc>
                  <a:txBody>
                    <a:bodyPr/>
                    <a:lstStyle/>
                    <a:p>
                      <a:pPr>
                        <a:lnSpc>
                          <a:spcPct val="150000"/>
                        </a:lnSpc>
                      </a:pPr>
                      <a:r>
                        <a:rPr lang="en-GB" dirty="0" smtClean="0"/>
                        <a:t>Have you matched</a:t>
                      </a:r>
                      <a:r>
                        <a:rPr lang="en-GB" baseline="0" dirty="0" smtClean="0"/>
                        <a:t> the words and sentence structures                                                                             you have used to the type of writing?</a:t>
                      </a:r>
                      <a:endParaRPr lang="en-GB" dirty="0"/>
                    </a:p>
                  </a:txBody>
                  <a:tcPr/>
                </a:tc>
                <a:extLst>
                  <a:ext uri="{0D108BD9-81ED-4DB2-BD59-A6C34878D82A}">
                    <a16:rowId xmlns:a16="http://schemas.microsoft.com/office/drawing/2014/main" val="10002"/>
                  </a:ext>
                </a:extLst>
              </a:tr>
              <a:tr h="370840">
                <a:tc>
                  <a:txBody>
                    <a:bodyPr/>
                    <a:lstStyle/>
                    <a:p>
                      <a:pPr>
                        <a:lnSpc>
                          <a:spcPct val="150000"/>
                        </a:lnSpc>
                      </a:pPr>
                      <a:r>
                        <a:rPr lang="en-GB" dirty="0" smtClean="0"/>
                        <a:t>Does the writing</a:t>
                      </a:r>
                      <a:r>
                        <a:rPr lang="en-GB" baseline="0" dirty="0" smtClean="0"/>
                        <a:t> do what it is supposed to do? </a:t>
                      </a:r>
                    </a:p>
                    <a:p>
                      <a:pPr>
                        <a:lnSpc>
                          <a:spcPct val="150000"/>
                        </a:lnSpc>
                      </a:pPr>
                      <a:r>
                        <a:rPr lang="en-GB" baseline="0" dirty="0" smtClean="0"/>
                        <a:t>e.g. entertain, inform, interest, persuade</a:t>
                      </a:r>
                      <a:endParaRPr lang="en-GB" dirty="0"/>
                    </a:p>
                  </a:txBody>
                  <a:tcPr/>
                </a:tc>
                <a:extLst>
                  <a:ext uri="{0D108BD9-81ED-4DB2-BD59-A6C34878D82A}">
                    <a16:rowId xmlns:a16="http://schemas.microsoft.com/office/drawing/2014/main" val="10003"/>
                  </a:ext>
                </a:extLst>
              </a:tr>
              <a:tr h="370840">
                <a:tc>
                  <a:txBody>
                    <a:bodyPr/>
                    <a:lstStyle/>
                    <a:p>
                      <a:pPr>
                        <a:lnSpc>
                          <a:spcPct val="150000"/>
                        </a:lnSpc>
                      </a:pPr>
                      <a:r>
                        <a:rPr lang="en-GB" dirty="0" smtClean="0"/>
                        <a:t>Have you chosen the words that you have used                                                                         carefully to</a:t>
                      </a:r>
                      <a:r>
                        <a:rPr lang="en-GB" baseline="0" dirty="0" smtClean="0"/>
                        <a:t> grab the reader</a:t>
                      </a:r>
                      <a:r>
                        <a:rPr lang="en-GB" dirty="0" smtClean="0"/>
                        <a:t>?</a:t>
                      </a:r>
                      <a:endParaRPr lang="en-GB" dirty="0"/>
                    </a:p>
                  </a:txBody>
                  <a:tcPr/>
                </a:tc>
                <a:extLst>
                  <a:ext uri="{0D108BD9-81ED-4DB2-BD59-A6C34878D82A}">
                    <a16:rowId xmlns:a16="http://schemas.microsoft.com/office/drawing/2014/main" val="10004"/>
                  </a:ext>
                </a:extLst>
              </a:tr>
              <a:tr h="370840">
                <a:tc>
                  <a:txBody>
                    <a:bodyPr/>
                    <a:lstStyle/>
                    <a:p>
                      <a:pPr>
                        <a:lnSpc>
                          <a:spcPct val="150000"/>
                        </a:lnSpc>
                      </a:pPr>
                      <a:r>
                        <a:rPr lang="en-GB" dirty="0" smtClean="0"/>
                        <a:t>Have you used the correct punctuation</a:t>
                      </a:r>
                      <a:r>
                        <a:rPr lang="en-GB" baseline="0" dirty="0" smtClean="0"/>
                        <a:t> where you need it?</a:t>
                      </a:r>
                      <a:endParaRPr lang="en-GB" dirty="0"/>
                    </a:p>
                  </a:txBody>
                  <a:tcPr/>
                </a:tc>
                <a:extLst>
                  <a:ext uri="{0D108BD9-81ED-4DB2-BD59-A6C34878D82A}">
                    <a16:rowId xmlns:a16="http://schemas.microsoft.com/office/drawing/2014/main" val="10005"/>
                  </a:ext>
                </a:extLst>
              </a:tr>
              <a:tr h="370840">
                <a:tc>
                  <a:txBody>
                    <a:bodyPr/>
                    <a:lstStyle/>
                    <a:p>
                      <a:pPr>
                        <a:lnSpc>
                          <a:spcPct val="150000"/>
                        </a:lnSpc>
                      </a:pPr>
                      <a:r>
                        <a:rPr lang="en-GB" dirty="0" smtClean="0"/>
                        <a:t>Have you stuck to</a:t>
                      </a:r>
                      <a:r>
                        <a:rPr lang="en-GB" baseline="0" dirty="0" smtClean="0"/>
                        <a:t> the same tense throughout your writing?</a:t>
                      </a:r>
                      <a:endParaRPr lang="en-GB" dirty="0"/>
                    </a:p>
                  </a:txBody>
                  <a:tcPr/>
                </a:tc>
                <a:extLst>
                  <a:ext uri="{0D108BD9-81ED-4DB2-BD59-A6C34878D82A}">
                    <a16:rowId xmlns:a16="http://schemas.microsoft.com/office/drawing/2014/main" val="10006"/>
                  </a:ext>
                </a:extLst>
              </a:tr>
              <a:tr h="370840">
                <a:tc>
                  <a:txBody>
                    <a:bodyPr/>
                    <a:lstStyle/>
                    <a:p>
                      <a:pPr>
                        <a:lnSpc>
                          <a:spcPct val="150000"/>
                        </a:lnSpc>
                      </a:pPr>
                      <a:r>
                        <a:rPr lang="en-GB" dirty="0" smtClean="0"/>
                        <a:t>Have you used organised your writing/used paragraphs correctly?</a:t>
                      </a:r>
                      <a:endParaRPr lang="en-GB" dirty="0"/>
                    </a:p>
                  </a:txBody>
                  <a:tcPr/>
                </a:tc>
                <a:extLst>
                  <a:ext uri="{0D108BD9-81ED-4DB2-BD59-A6C34878D82A}">
                    <a16:rowId xmlns:a16="http://schemas.microsoft.com/office/drawing/2014/main" val="10007"/>
                  </a:ext>
                </a:extLst>
              </a:tr>
              <a:tr h="370840">
                <a:tc>
                  <a:txBody>
                    <a:bodyPr/>
                    <a:lstStyle/>
                    <a:p>
                      <a:pPr>
                        <a:lnSpc>
                          <a:spcPct val="150000"/>
                        </a:lnSpc>
                      </a:pPr>
                      <a:r>
                        <a:rPr lang="en-GB" dirty="0" smtClean="0"/>
                        <a:t>Have you checked your spelling? Remember you can use word mats/dictionaries</a:t>
                      </a:r>
                      <a:r>
                        <a:rPr lang="en-GB" baseline="0" dirty="0" smtClean="0"/>
                        <a:t>.</a:t>
                      </a:r>
                      <a:endParaRPr lang="en-GB" dirty="0"/>
                    </a:p>
                  </a:txBody>
                  <a:tcPr/>
                </a:tc>
                <a:extLst>
                  <a:ext uri="{0D108BD9-81ED-4DB2-BD59-A6C34878D82A}">
                    <a16:rowId xmlns:a16="http://schemas.microsoft.com/office/drawing/2014/main" val="10008"/>
                  </a:ext>
                </a:extLst>
              </a:tr>
              <a:tr h="370840">
                <a:tc>
                  <a:txBody>
                    <a:bodyPr/>
                    <a:lstStyle/>
                    <a:p>
                      <a:pPr>
                        <a:lnSpc>
                          <a:spcPct val="150000"/>
                        </a:lnSpc>
                      </a:pPr>
                      <a:r>
                        <a:rPr lang="en-GB" dirty="0" smtClean="0"/>
                        <a:t>Is your handwriting the best it</a:t>
                      </a:r>
                      <a:r>
                        <a:rPr lang="en-GB" baseline="0" dirty="0" smtClean="0"/>
                        <a:t> can be?</a:t>
                      </a:r>
                      <a:endParaRPr lang="en-GB" dirty="0"/>
                    </a:p>
                  </a:txBody>
                  <a:tcPr/>
                </a:tc>
                <a:extLst>
                  <a:ext uri="{0D108BD9-81ED-4DB2-BD59-A6C34878D82A}">
                    <a16:rowId xmlns:a16="http://schemas.microsoft.com/office/drawing/2014/main" val="10009"/>
                  </a:ext>
                </a:extLst>
              </a:tr>
            </a:tbl>
          </a:graphicData>
        </a:graphic>
      </p:graphicFrame>
      <p:sp>
        <p:nvSpPr>
          <p:cNvPr id="4" name="Cloud 3"/>
          <p:cNvSpPr/>
          <p:nvPr/>
        </p:nvSpPr>
        <p:spPr>
          <a:xfrm>
            <a:off x="5154663" y="1594736"/>
            <a:ext cx="3858242" cy="269633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327808" y="1982572"/>
            <a:ext cx="3481471" cy="1754326"/>
          </a:xfrm>
          <a:prstGeom prst="rect">
            <a:avLst/>
          </a:prstGeom>
        </p:spPr>
        <p:txBody>
          <a:bodyPr wrap="square">
            <a:spAutoFit/>
          </a:bodyPr>
          <a:lstStyle/>
          <a:p>
            <a:pPr algn="ctr">
              <a:lnSpc>
                <a:spcPct val="150000"/>
              </a:lnSpc>
            </a:pPr>
            <a:r>
              <a:rPr lang="en-GB" b="1" dirty="0">
                <a:solidFill>
                  <a:schemeClr val="bg1"/>
                </a:solidFill>
              </a:rPr>
              <a:t>Don’t forget </a:t>
            </a:r>
            <a:r>
              <a:rPr lang="en-GB" b="1" dirty="0" smtClean="0">
                <a:solidFill>
                  <a:schemeClr val="bg1"/>
                </a:solidFill>
              </a:rPr>
              <a:t>to check                                 your writing and</a:t>
            </a:r>
          </a:p>
          <a:p>
            <a:pPr algn="ctr">
              <a:lnSpc>
                <a:spcPct val="150000"/>
              </a:lnSpc>
            </a:pPr>
            <a:r>
              <a:rPr lang="en-GB" b="1" dirty="0" smtClean="0">
                <a:solidFill>
                  <a:schemeClr val="bg1"/>
                </a:solidFill>
              </a:rPr>
              <a:t> make changes and/or </a:t>
            </a:r>
          </a:p>
          <a:p>
            <a:pPr algn="ctr">
              <a:lnSpc>
                <a:spcPct val="150000"/>
              </a:lnSpc>
            </a:pPr>
            <a:r>
              <a:rPr lang="en-GB" b="1" dirty="0" smtClean="0">
                <a:solidFill>
                  <a:schemeClr val="bg1"/>
                </a:solidFill>
              </a:rPr>
              <a:t>corrections if you need to.</a:t>
            </a:r>
            <a:endParaRPr lang="en-GB" b="1" dirty="0">
              <a:solidFill>
                <a:schemeClr val="bg1"/>
              </a:solidFill>
            </a:endParaRPr>
          </a:p>
        </p:txBody>
      </p:sp>
      <p:pic>
        <p:nvPicPr>
          <p:cNvPr id="3" name="Picture 2"/>
          <p:cNvPicPr>
            <a:picLocks noChangeAspect="1"/>
          </p:cNvPicPr>
          <p:nvPr/>
        </p:nvPicPr>
        <p:blipFill>
          <a:blip r:embed="rId2"/>
          <a:stretch>
            <a:fillRect/>
          </a:stretch>
        </p:blipFill>
        <p:spPr>
          <a:xfrm flipH="1">
            <a:off x="6760109" y="3778046"/>
            <a:ext cx="1624013" cy="1963082"/>
          </a:xfrm>
          <a:prstGeom prst="rect">
            <a:avLst/>
          </a:prstGeom>
        </p:spPr>
      </p:pic>
    </p:spTree>
    <p:extLst>
      <p:ext uri="{BB962C8B-B14F-4D97-AF65-F5344CB8AC3E}">
        <p14:creationId xmlns:p14="http://schemas.microsoft.com/office/powerpoint/2010/main" val="2788543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6651" y="872056"/>
            <a:ext cx="8485093" cy="5078313"/>
          </a:xfrm>
          <a:prstGeom prst="rect">
            <a:avLst/>
          </a:prstGeom>
          <a:noFill/>
        </p:spPr>
        <p:txBody>
          <a:bodyPr wrap="square" rtlCol="0">
            <a:spAutoFit/>
          </a:bodyPr>
          <a:lstStyle/>
          <a:p>
            <a:pPr>
              <a:lnSpc>
                <a:spcPct val="150000"/>
              </a:lnSpc>
            </a:pPr>
            <a:r>
              <a:rPr lang="en-GB" b="1" dirty="0"/>
              <a:t>Year 5</a:t>
            </a:r>
            <a:r>
              <a:rPr lang="en-GB" b="1" dirty="0" smtClean="0"/>
              <a:t> – Word Warm-Ups</a:t>
            </a:r>
          </a:p>
          <a:p>
            <a:pPr>
              <a:lnSpc>
                <a:spcPct val="150000"/>
              </a:lnSpc>
            </a:pPr>
            <a:endParaRPr lang="en-GB" b="1" dirty="0"/>
          </a:p>
          <a:p>
            <a:pPr>
              <a:lnSpc>
                <a:spcPct val="150000"/>
              </a:lnSpc>
            </a:pPr>
            <a:r>
              <a:rPr lang="en-GB" b="1" dirty="0" smtClean="0"/>
              <a:t>Snappy Caption</a:t>
            </a:r>
          </a:p>
          <a:p>
            <a:pPr marL="285750" indent="-285750">
              <a:lnSpc>
                <a:spcPct val="150000"/>
              </a:lnSpc>
              <a:buFont typeface="Arial" panose="020B0604020202020204" pitchFamily="34" charset="0"/>
              <a:buChar char="•"/>
            </a:pPr>
            <a:r>
              <a:rPr lang="en-GB" dirty="0" smtClean="0"/>
              <a:t>Use alliteration to write a snappy caption.</a:t>
            </a:r>
          </a:p>
          <a:p>
            <a:pPr>
              <a:lnSpc>
                <a:spcPct val="150000"/>
              </a:lnSpc>
            </a:pPr>
            <a:endParaRPr lang="en-GB" dirty="0"/>
          </a:p>
          <a:p>
            <a:pPr>
              <a:lnSpc>
                <a:spcPct val="150000"/>
              </a:lnSpc>
            </a:pPr>
            <a:r>
              <a:rPr lang="en-GB" b="1" dirty="0" smtClean="0"/>
              <a:t>Strong </a:t>
            </a:r>
            <a:r>
              <a:rPr lang="en-GB" b="1" dirty="0" err="1" smtClean="0"/>
              <a:t>synonymns</a:t>
            </a:r>
            <a:r>
              <a:rPr lang="en-GB" b="1" dirty="0" smtClean="0"/>
              <a:t> </a:t>
            </a:r>
            <a:endParaRPr lang="en-GB" b="1" dirty="0"/>
          </a:p>
          <a:p>
            <a:pPr marL="285750" indent="-285750">
              <a:lnSpc>
                <a:spcPct val="150000"/>
              </a:lnSpc>
              <a:buFont typeface="Arial" panose="020B0604020202020204" pitchFamily="34" charset="0"/>
              <a:buChar char="•"/>
            </a:pPr>
            <a:r>
              <a:rPr lang="en-GB" dirty="0" smtClean="0"/>
              <a:t>Explore the power of words and make conscious choices in writing.</a:t>
            </a:r>
            <a:endParaRPr lang="en-GB" b="1" dirty="0" smtClean="0"/>
          </a:p>
          <a:p>
            <a:pPr>
              <a:lnSpc>
                <a:spcPct val="150000"/>
              </a:lnSpc>
            </a:pPr>
            <a:endParaRPr lang="en-GB" b="1" dirty="0"/>
          </a:p>
          <a:p>
            <a:pPr>
              <a:lnSpc>
                <a:spcPct val="150000"/>
              </a:lnSpc>
            </a:pPr>
            <a:r>
              <a:rPr lang="en-GB" b="1" dirty="0" smtClean="0"/>
              <a:t>Grab </a:t>
            </a:r>
            <a:r>
              <a:rPr lang="en-GB" b="1" dirty="0"/>
              <a:t>the reader</a:t>
            </a:r>
          </a:p>
          <a:p>
            <a:pPr marL="285750" indent="-285750">
              <a:lnSpc>
                <a:spcPct val="150000"/>
              </a:lnSpc>
              <a:buFont typeface="Arial" panose="020B0604020202020204" pitchFamily="34" charset="0"/>
              <a:buChar char="•"/>
            </a:pPr>
            <a:r>
              <a:rPr lang="en-GB" dirty="0"/>
              <a:t>Sometimes writers put in too much detail in their writing and the reader loses interest. The challenge is to grab the reader: are you up to the challenge</a:t>
            </a:r>
            <a:r>
              <a:rPr lang="en-GB" dirty="0" smtClean="0"/>
              <a:t>?</a:t>
            </a:r>
            <a:endParaRPr lang="en-GB" dirty="0"/>
          </a:p>
          <a:p>
            <a:pPr>
              <a:lnSpc>
                <a:spcPct val="150000"/>
              </a:lnSpc>
            </a:pPr>
            <a:endParaRPr lang="en-GB" dirty="0" smtClean="0"/>
          </a:p>
        </p:txBody>
      </p:sp>
    </p:spTree>
    <p:extLst>
      <p:ext uri="{BB962C8B-B14F-4D97-AF65-F5344CB8AC3E}">
        <p14:creationId xmlns:p14="http://schemas.microsoft.com/office/powerpoint/2010/main" val="4047785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9CD1F8-4E8A-48D1-B7AD-90B657CC39D3}"/>
              </a:ext>
            </a:extLst>
          </p:cNvPr>
          <p:cNvSpPr txBox="1"/>
          <p:nvPr/>
        </p:nvSpPr>
        <p:spPr>
          <a:xfrm>
            <a:off x="166280" y="135669"/>
            <a:ext cx="7905750" cy="369332"/>
          </a:xfrm>
          <a:prstGeom prst="rect">
            <a:avLst/>
          </a:prstGeom>
          <a:noFill/>
        </p:spPr>
        <p:txBody>
          <a:bodyPr wrap="square" rtlCol="0">
            <a:spAutoFit/>
          </a:bodyPr>
          <a:lstStyle/>
          <a:p>
            <a:r>
              <a:rPr lang="en-GB" b="1" u="sng" dirty="0" smtClean="0"/>
              <a:t>Wordy Warm – Ups </a:t>
            </a:r>
            <a:endParaRPr lang="en-GB" b="1" u="sng" dirty="0"/>
          </a:p>
        </p:txBody>
      </p:sp>
      <p:sp>
        <p:nvSpPr>
          <p:cNvPr id="4" name="TextBox 3"/>
          <p:cNvSpPr txBox="1"/>
          <p:nvPr/>
        </p:nvSpPr>
        <p:spPr>
          <a:xfrm>
            <a:off x="5335217" y="621152"/>
            <a:ext cx="3597767" cy="3185487"/>
          </a:xfrm>
          <a:prstGeom prst="rect">
            <a:avLst/>
          </a:prstGeom>
          <a:noFill/>
          <a:ln w="28575">
            <a:solidFill>
              <a:schemeClr val="tx1"/>
            </a:solidFill>
          </a:ln>
        </p:spPr>
        <p:txBody>
          <a:bodyPr wrap="square" rtlCol="0">
            <a:spAutoFit/>
          </a:bodyPr>
          <a:lstStyle/>
          <a:p>
            <a:pPr algn="ctr">
              <a:lnSpc>
                <a:spcPct val="150000"/>
              </a:lnSpc>
            </a:pPr>
            <a:r>
              <a:rPr lang="en-GB" dirty="0" smtClean="0"/>
              <a:t>Is this what happens to superheroes?</a:t>
            </a:r>
          </a:p>
          <a:p>
            <a:pPr algn="ctr">
              <a:lnSpc>
                <a:spcPct val="150000"/>
              </a:lnSpc>
            </a:pPr>
            <a:endParaRPr lang="en-GB" sz="800" dirty="0"/>
          </a:p>
          <a:p>
            <a:pPr algn="ctr">
              <a:lnSpc>
                <a:spcPct val="150000"/>
              </a:lnSpc>
            </a:pPr>
            <a:r>
              <a:rPr lang="en-GB" dirty="0" smtClean="0"/>
              <a:t>Imagine this photo is going to be displayed in a gallery. Think of a snappy caption to go with the picture. Try to use alliteration (every word starting with the same letter.)</a:t>
            </a:r>
          </a:p>
        </p:txBody>
      </p:sp>
      <p:sp>
        <p:nvSpPr>
          <p:cNvPr id="8" name="TextBox 7"/>
          <p:cNvSpPr txBox="1"/>
          <p:nvPr/>
        </p:nvSpPr>
        <p:spPr>
          <a:xfrm>
            <a:off x="166280" y="4019610"/>
            <a:ext cx="8766705" cy="2585323"/>
          </a:xfrm>
          <a:prstGeom prst="rect">
            <a:avLst/>
          </a:prstGeom>
          <a:noFill/>
          <a:ln w="28575">
            <a:solidFill>
              <a:schemeClr val="tx1"/>
            </a:solidFill>
          </a:ln>
        </p:spPr>
        <p:txBody>
          <a:bodyPr wrap="square" rtlCol="0">
            <a:spAutoFit/>
          </a:bodyPr>
          <a:lstStyle/>
          <a:p>
            <a:pPr algn="ctr">
              <a:lnSpc>
                <a:spcPct val="150000"/>
              </a:lnSpc>
            </a:pPr>
            <a:r>
              <a:rPr lang="en-GB" b="1" dirty="0" smtClean="0"/>
              <a:t>Strong synonyms</a:t>
            </a:r>
          </a:p>
          <a:p>
            <a:pPr algn="ctr">
              <a:lnSpc>
                <a:spcPct val="150000"/>
              </a:lnSpc>
            </a:pPr>
            <a:r>
              <a:rPr lang="en-GB" dirty="0" smtClean="0"/>
              <a:t>When we write we want to use the most powerful words that we can to grab the reader  and make them want to read on. How many different words can you think of for …</a:t>
            </a:r>
          </a:p>
          <a:p>
            <a:pPr algn="ctr">
              <a:lnSpc>
                <a:spcPct val="150000"/>
              </a:lnSpc>
            </a:pPr>
            <a:r>
              <a:rPr lang="en-GB" b="1" dirty="0" smtClean="0"/>
              <a:t> </a:t>
            </a:r>
          </a:p>
          <a:p>
            <a:pPr algn="ctr">
              <a:lnSpc>
                <a:spcPct val="150000"/>
              </a:lnSpc>
            </a:pPr>
            <a:endParaRPr lang="en-GB" dirty="0" smtClean="0"/>
          </a:p>
          <a:p>
            <a:pPr algn="ctr">
              <a:lnSpc>
                <a:spcPct val="150000"/>
              </a:lnSpc>
            </a:pPr>
            <a:r>
              <a:rPr lang="en-GB" dirty="0" smtClean="0"/>
              <a:t>Now order each one: which is the most powerful? Which is the least powerful?</a:t>
            </a:r>
          </a:p>
        </p:txBody>
      </p:sp>
      <p:pic>
        <p:nvPicPr>
          <p:cNvPr id="7" name="Picture 6"/>
          <p:cNvPicPr>
            <a:picLocks noChangeAspect="1"/>
          </p:cNvPicPr>
          <p:nvPr/>
        </p:nvPicPr>
        <p:blipFill>
          <a:blip r:embed="rId2"/>
          <a:stretch>
            <a:fillRect/>
          </a:stretch>
        </p:blipFill>
        <p:spPr>
          <a:xfrm>
            <a:off x="191344" y="606901"/>
            <a:ext cx="4977413" cy="3175384"/>
          </a:xfrm>
          <a:prstGeom prst="rect">
            <a:avLst/>
          </a:prstGeom>
        </p:spPr>
      </p:pic>
      <p:sp>
        <p:nvSpPr>
          <p:cNvPr id="9" name="Rectangle 8"/>
          <p:cNvSpPr/>
          <p:nvPr/>
        </p:nvSpPr>
        <p:spPr>
          <a:xfrm>
            <a:off x="166280" y="790659"/>
            <a:ext cx="4572000" cy="646331"/>
          </a:xfrm>
          <a:prstGeom prst="rect">
            <a:avLst/>
          </a:prstGeom>
        </p:spPr>
        <p:txBody>
          <a:bodyPr>
            <a:spAutoFit/>
          </a:bodyPr>
          <a:lstStyle/>
          <a:p>
            <a:r>
              <a:rPr lang="en-GB" b="1" dirty="0" err="1" smtClean="0">
                <a:solidFill>
                  <a:srgbClr val="FFFFFF"/>
                </a:solidFill>
              </a:rPr>
              <a:t>Pobble</a:t>
            </a:r>
            <a:r>
              <a:rPr lang="en-GB" b="1" dirty="0" smtClean="0">
                <a:solidFill>
                  <a:srgbClr val="FFFFFF"/>
                </a:solidFill>
              </a:rPr>
              <a:t> 365 Photo </a:t>
            </a:r>
            <a:r>
              <a:rPr lang="en-GB" b="1" dirty="0">
                <a:solidFill>
                  <a:srgbClr val="FFFFFF"/>
                </a:solidFill>
              </a:rPr>
              <a:t>courtesy of Martin Beck, Bored Panda.</a:t>
            </a:r>
            <a:endParaRPr lang="en-GB" b="1" dirty="0"/>
          </a:p>
        </p:txBody>
      </p:sp>
      <p:sp>
        <p:nvSpPr>
          <p:cNvPr id="10" name="Rectangle 9"/>
          <p:cNvSpPr/>
          <p:nvPr/>
        </p:nvSpPr>
        <p:spPr>
          <a:xfrm>
            <a:off x="1231491" y="5410677"/>
            <a:ext cx="1447832" cy="584775"/>
          </a:xfrm>
          <a:prstGeom prst="rect">
            <a:avLst/>
          </a:prstGeom>
          <a:noFill/>
        </p:spPr>
        <p:txBody>
          <a:bodyPr wrap="none" lIns="91440" tIns="45720" rIns="91440" bIns="45720">
            <a:spAutoFit/>
          </a:bodyPr>
          <a:lstStyle/>
          <a:p>
            <a:pPr algn="ctr"/>
            <a:r>
              <a:rPr lang="en-GB" sz="32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strong  </a:t>
            </a:r>
            <a:endParaRPr lang="en-GB" sz="3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Rectangle 10"/>
          <p:cNvSpPr/>
          <p:nvPr/>
        </p:nvSpPr>
        <p:spPr>
          <a:xfrm>
            <a:off x="2866718" y="5410676"/>
            <a:ext cx="995977" cy="584775"/>
          </a:xfrm>
          <a:prstGeom prst="rect">
            <a:avLst/>
          </a:prstGeom>
          <a:noFill/>
        </p:spPr>
        <p:txBody>
          <a:bodyPr wrap="none" lIns="91440" tIns="45720" rIns="91440" bIns="45720">
            <a:spAutoFit/>
          </a:bodyPr>
          <a:lstStyle/>
          <a:p>
            <a:pPr algn="ctr"/>
            <a:r>
              <a:rPr lang="en-GB" sz="32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tired</a:t>
            </a:r>
            <a:endParaRPr lang="en-GB"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2" name="Rectangle 11"/>
          <p:cNvSpPr/>
          <p:nvPr/>
        </p:nvSpPr>
        <p:spPr>
          <a:xfrm>
            <a:off x="4306667" y="5410675"/>
            <a:ext cx="811440" cy="584775"/>
          </a:xfrm>
          <a:prstGeom prst="rect">
            <a:avLst/>
          </a:prstGeom>
          <a:noFill/>
        </p:spPr>
        <p:txBody>
          <a:bodyPr wrap="none" lIns="91440" tIns="45720" rIns="91440" bIns="45720">
            <a:spAutoFit/>
          </a:bodyPr>
          <a:lstStyle/>
          <a:p>
            <a:pPr algn="ctr"/>
            <a:r>
              <a:rPr lang="en-US" sz="3200" b="1" cap="none" spc="0" dirty="0" smtClean="0">
                <a:ln w="22225">
                  <a:solidFill>
                    <a:schemeClr val="accent2"/>
                  </a:solidFill>
                  <a:prstDash val="solid"/>
                </a:ln>
                <a:solidFill>
                  <a:schemeClr val="accent2">
                    <a:lumMod val="40000"/>
                    <a:lumOff val="60000"/>
                  </a:schemeClr>
                </a:solidFill>
                <a:effectLst/>
              </a:rPr>
              <a:t>fast</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13" name="Rectangle 12"/>
          <p:cNvSpPr/>
          <p:nvPr/>
        </p:nvSpPr>
        <p:spPr>
          <a:xfrm>
            <a:off x="5548584" y="5368470"/>
            <a:ext cx="609462" cy="584775"/>
          </a:xfrm>
          <a:prstGeom prst="rect">
            <a:avLst/>
          </a:prstGeom>
          <a:noFill/>
        </p:spPr>
        <p:txBody>
          <a:bodyPr wrap="none" lIns="91440" tIns="45720" rIns="91440" bIns="45720">
            <a:spAutoFit/>
          </a:bodyPr>
          <a:lstStyle/>
          <a:p>
            <a:pPr algn="ctr"/>
            <a:r>
              <a:rPr lang="en-US" sz="32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fly</a:t>
            </a:r>
            <a:endPar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4" name="Rectangle 13"/>
          <p:cNvSpPr/>
          <p:nvPr/>
        </p:nvSpPr>
        <p:spPr>
          <a:xfrm>
            <a:off x="6562093" y="5368469"/>
            <a:ext cx="1036629"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200" b="1" cap="none" spc="0" dirty="0" smtClean="0">
                <a:ln/>
                <a:solidFill>
                  <a:schemeClr val="accent4"/>
                </a:solidFill>
                <a:effectLst/>
              </a:rPr>
              <a:t>good</a:t>
            </a:r>
            <a:endParaRPr lang="en-US" sz="3200" b="1" cap="none" spc="0" dirty="0">
              <a:ln/>
              <a:solidFill>
                <a:schemeClr val="accent4"/>
              </a:solidFill>
              <a:effectLst/>
            </a:endParaRPr>
          </a:p>
        </p:txBody>
      </p:sp>
    </p:spTree>
    <p:extLst>
      <p:ext uri="{BB962C8B-B14F-4D97-AF65-F5344CB8AC3E}">
        <p14:creationId xmlns:p14="http://schemas.microsoft.com/office/powerpoint/2010/main" val="978841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F3265C-8EC0-4B58-845B-598CD7377F1A}"/>
              </a:ext>
            </a:extLst>
          </p:cNvPr>
          <p:cNvSpPr txBox="1"/>
          <p:nvPr/>
        </p:nvSpPr>
        <p:spPr>
          <a:xfrm>
            <a:off x="191286" y="709267"/>
            <a:ext cx="8777903" cy="1338828"/>
          </a:xfrm>
          <a:prstGeom prst="rect">
            <a:avLst/>
          </a:prstGeom>
          <a:noFill/>
          <a:ln w="28575">
            <a:solidFill>
              <a:schemeClr val="tx1"/>
            </a:solidFill>
          </a:ln>
        </p:spPr>
        <p:txBody>
          <a:bodyPr wrap="square" rtlCol="0">
            <a:spAutoFit/>
          </a:bodyPr>
          <a:lstStyle/>
          <a:p>
            <a:pPr algn="ctr">
              <a:lnSpc>
                <a:spcPct val="150000"/>
              </a:lnSpc>
            </a:pPr>
            <a:r>
              <a:rPr lang="en-GB" dirty="0" smtClean="0"/>
              <a:t>Really effective writing ‘grabs’ the reader. This description does not grab the reader.                    Improve the paragraph so that it does grab the reader and make them want to read on. Carefully choose the words you use. Remember sometimes less is more!</a:t>
            </a:r>
            <a:endParaRPr lang="en-GB" dirty="0"/>
          </a:p>
        </p:txBody>
      </p:sp>
      <p:sp>
        <p:nvSpPr>
          <p:cNvPr id="5" name="TextBox 4">
            <a:extLst>
              <a:ext uri="{FF2B5EF4-FFF2-40B4-BE49-F238E27FC236}">
                <a16:creationId xmlns:a16="http://schemas.microsoft.com/office/drawing/2014/main" id="{1D9CD1F8-4E8A-48D1-B7AD-90B657CC39D3}"/>
              </a:ext>
            </a:extLst>
          </p:cNvPr>
          <p:cNvSpPr txBox="1"/>
          <p:nvPr/>
        </p:nvSpPr>
        <p:spPr>
          <a:xfrm>
            <a:off x="76425" y="165361"/>
            <a:ext cx="7905750" cy="369332"/>
          </a:xfrm>
          <a:prstGeom prst="rect">
            <a:avLst/>
          </a:prstGeom>
          <a:noFill/>
        </p:spPr>
        <p:txBody>
          <a:bodyPr wrap="square" rtlCol="0">
            <a:spAutoFit/>
          </a:bodyPr>
          <a:lstStyle/>
          <a:p>
            <a:r>
              <a:rPr lang="en-GB" b="1" u="sng" dirty="0" smtClean="0"/>
              <a:t>Wordy Warm - Up</a:t>
            </a:r>
            <a:endParaRPr lang="en-GB" b="1" u="sng" dirty="0"/>
          </a:p>
        </p:txBody>
      </p:sp>
      <p:sp>
        <p:nvSpPr>
          <p:cNvPr id="8" name="TextBox 7">
            <a:extLst>
              <a:ext uri="{FF2B5EF4-FFF2-40B4-BE49-F238E27FC236}">
                <a16:creationId xmlns:a16="http://schemas.microsoft.com/office/drawing/2014/main" id="{8FF3265C-8EC0-4B58-845B-598CD7377F1A}"/>
              </a:ext>
            </a:extLst>
          </p:cNvPr>
          <p:cNvSpPr txBox="1"/>
          <p:nvPr/>
        </p:nvSpPr>
        <p:spPr>
          <a:xfrm>
            <a:off x="6133514" y="2828170"/>
            <a:ext cx="2835675" cy="3000821"/>
          </a:xfrm>
          <a:prstGeom prst="rect">
            <a:avLst/>
          </a:prstGeom>
          <a:noFill/>
          <a:ln w="28575">
            <a:solidFill>
              <a:schemeClr val="tx1"/>
            </a:solidFill>
          </a:ln>
        </p:spPr>
        <p:txBody>
          <a:bodyPr wrap="square" rtlCol="0">
            <a:spAutoFit/>
          </a:bodyPr>
          <a:lstStyle/>
          <a:p>
            <a:pPr algn="ctr">
              <a:lnSpc>
                <a:spcPct val="150000"/>
              </a:lnSpc>
            </a:pPr>
            <a:r>
              <a:rPr lang="en-GB" i="1" dirty="0" smtClean="0"/>
              <a:t>The hall had lots and lots of books on shelves. It also had a nice ceiling. There were globes in a line down the middle of the room. There were also come clocks which were in between the globes.</a:t>
            </a:r>
            <a:endParaRPr lang="en-GB" i="1" dirty="0"/>
          </a:p>
        </p:txBody>
      </p:sp>
      <p:pic>
        <p:nvPicPr>
          <p:cNvPr id="7" name="Picture 6"/>
          <p:cNvPicPr>
            <a:picLocks noChangeAspect="1"/>
          </p:cNvPicPr>
          <p:nvPr/>
        </p:nvPicPr>
        <p:blipFill>
          <a:blip r:embed="rId2"/>
          <a:stretch>
            <a:fillRect/>
          </a:stretch>
        </p:blipFill>
        <p:spPr>
          <a:xfrm>
            <a:off x="191286" y="2222669"/>
            <a:ext cx="5761404" cy="3812343"/>
          </a:xfrm>
          <a:prstGeom prst="rect">
            <a:avLst/>
          </a:prstGeom>
        </p:spPr>
      </p:pic>
      <p:sp>
        <p:nvSpPr>
          <p:cNvPr id="9" name="Rectangle 8"/>
          <p:cNvSpPr/>
          <p:nvPr/>
        </p:nvSpPr>
        <p:spPr>
          <a:xfrm>
            <a:off x="219418" y="6111110"/>
            <a:ext cx="5620727" cy="646331"/>
          </a:xfrm>
          <a:prstGeom prst="rect">
            <a:avLst/>
          </a:prstGeom>
        </p:spPr>
        <p:txBody>
          <a:bodyPr wrap="square">
            <a:spAutoFit/>
          </a:bodyPr>
          <a:lstStyle/>
          <a:p>
            <a:r>
              <a:rPr lang="en-GB" b="1" dirty="0" err="1" smtClean="0"/>
              <a:t>Pobble</a:t>
            </a:r>
            <a:r>
              <a:rPr lang="en-GB" b="1" dirty="0" smtClean="0"/>
              <a:t> 365 </a:t>
            </a:r>
          </a:p>
          <a:p>
            <a:r>
              <a:rPr lang="en-GB" b="1" dirty="0" smtClean="0"/>
              <a:t>Photo </a:t>
            </a:r>
            <a:r>
              <a:rPr lang="en-GB" b="1" dirty="0"/>
              <a:t>courtesy of Sean J </a:t>
            </a:r>
            <a:r>
              <a:rPr lang="en-GB" b="1" dirty="0" smtClean="0"/>
              <a:t>Yan www.onebigphoto.com </a:t>
            </a:r>
            <a:endParaRPr lang="en-GB" b="1" dirty="0"/>
          </a:p>
        </p:txBody>
      </p:sp>
    </p:spTree>
    <p:extLst>
      <p:ext uri="{BB962C8B-B14F-4D97-AF65-F5344CB8AC3E}">
        <p14:creationId xmlns:p14="http://schemas.microsoft.com/office/powerpoint/2010/main" val="2245527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023" y="52254"/>
            <a:ext cx="8727141" cy="6601807"/>
          </a:xfrm>
          <a:prstGeom prst="rect">
            <a:avLst/>
          </a:prstGeom>
          <a:noFill/>
        </p:spPr>
        <p:txBody>
          <a:bodyPr wrap="square" rtlCol="0">
            <a:spAutoFit/>
          </a:bodyPr>
          <a:lstStyle/>
          <a:p>
            <a:pPr>
              <a:lnSpc>
                <a:spcPct val="150000"/>
              </a:lnSpc>
            </a:pPr>
            <a:r>
              <a:rPr lang="en-GB" b="1" dirty="0"/>
              <a:t>Notes for parents </a:t>
            </a:r>
          </a:p>
          <a:p>
            <a:pPr>
              <a:lnSpc>
                <a:spcPct val="150000"/>
              </a:lnSpc>
            </a:pPr>
            <a:endParaRPr lang="en-GB" sz="800" dirty="0"/>
          </a:p>
          <a:p>
            <a:pPr>
              <a:lnSpc>
                <a:spcPct val="150000"/>
              </a:lnSpc>
            </a:pPr>
            <a:r>
              <a:rPr lang="en-GB" sz="1600" dirty="0"/>
              <a:t>These activities are designed to assess what children can do independently.</a:t>
            </a:r>
          </a:p>
          <a:p>
            <a:pPr>
              <a:lnSpc>
                <a:spcPct val="150000"/>
              </a:lnSpc>
            </a:pPr>
            <a:endParaRPr lang="en-GB" sz="800" dirty="0"/>
          </a:p>
          <a:p>
            <a:pPr>
              <a:lnSpc>
                <a:spcPct val="150000"/>
              </a:lnSpc>
            </a:pPr>
            <a:r>
              <a:rPr lang="en-GB" sz="1600" dirty="0"/>
              <a:t>Children will need help in reading and understanding each task. They will benefit from your encouragement whilst they are doing each one, but please ensure that the ideas and the work are the children’s own.</a:t>
            </a:r>
          </a:p>
          <a:p>
            <a:pPr>
              <a:lnSpc>
                <a:spcPct val="150000"/>
              </a:lnSpc>
            </a:pPr>
            <a:endParaRPr lang="en-GB" sz="800" dirty="0"/>
          </a:p>
          <a:p>
            <a:pPr>
              <a:lnSpc>
                <a:spcPct val="150000"/>
              </a:lnSpc>
            </a:pPr>
            <a:r>
              <a:rPr lang="en-GB" sz="1600" dirty="0"/>
              <a:t>We are not expecting or looking for perfection, any mistakes your child may make will help us plan their next steps in learning.</a:t>
            </a:r>
          </a:p>
          <a:p>
            <a:pPr>
              <a:lnSpc>
                <a:spcPct val="150000"/>
              </a:lnSpc>
            </a:pPr>
            <a:endParaRPr lang="en-GB" sz="800" dirty="0"/>
          </a:p>
          <a:p>
            <a:pPr>
              <a:lnSpc>
                <a:spcPct val="150000"/>
              </a:lnSpc>
            </a:pPr>
            <a:r>
              <a:rPr lang="en-GB" sz="1600" dirty="0"/>
              <a:t>If you do help, or support your child in any way please can you make a note so that we know if certain parts have been aided by an adult. E.g. Edna asked how to spell the words underlined and I helped her sound them out/use her word mat OR Edgar needed lots of encouragement to start his invitation so we wrote the first sentence together.</a:t>
            </a:r>
          </a:p>
          <a:p>
            <a:pPr>
              <a:lnSpc>
                <a:spcPct val="150000"/>
              </a:lnSpc>
            </a:pPr>
            <a:endParaRPr lang="en-GB" sz="800" dirty="0"/>
          </a:p>
          <a:p>
            <a:pPr>
              <a:lnSpc>
                <a:spcPct val="150000"/>
              </a:lnSpc>
            </a:pPr>
            <a:r>
              <a:rPr lang="en-GB" sz="1600" dirty="0"/>
              <a:t>More than anything try to allow your child’s imagination to shine through. Ask them, and encourage them, to do the very best they can by motivating them with praise for their efforts. Do feel free to make suggestions to your children but try to phrase them as questions rather than giving them the answer. E.g. Have you used your word mat to help you with your spelling? </a:t>
            </a:r>
          </a:p>
        </p:txBody>
      </p:sp>
    </p:spTree>
    <p:extLst>
      <p:ext uri="{BB962C8B-B14F-4D97-AF65-F5344CB8AC3E}">
        <p14:creationId xmlns:p14="http://schemas.microsoft.com/office/powerpoint/2010/main" val="285441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3" y="282882"/>
            <a:ext cx="3440494" cy="369332"/>
          </a:xfrm>
          <a:prstGeom prst="rect">
            <a:avLst/>
          </a:prstGeom>
          <a:noFill/>
        </p:spPr>
        <p:txBody>
          <a:bodyPr wrap="none" rtlCol="0">
            <a:spAutoFit/>
          </a:bodyPr>
          <a:lstStyle/>
          <a:p>
            <a:r>
              <a:rPr lang="en-GB" b="1" dirty="0"/>
              <a:t>Year 5</a:t>
            </a:r>
            <a:r>
              <a:rPr lang="en-GB" b="1" dirty="0" smtClean="0"/>
              <a:t> </a:t>
            </a:r>
            <a:r>
              <a:rPr lang="en-GB" b="1" dirty="0"/>
              <a:t>– Activity 1 – </a:t>
            </a:r>
            <a:r>
              <a:rPr lang="en-GB" b="1" dirty="0" smtClean="0"/>
              <a:t>A Guide to …  </a:t>
            </a:r>
            <a:endParaRPr lang="en-GB" b="1" dirty="0"/>
          </a:p>
        </p:txBody>
      </p:sp>
      <p:sp>
        <p:nvSpPr>
          <p:cNvPr id="5" name="TextBox 4"/>
          <p:cNvSpPr txBox="1"/>
          <p:nvPr/>
        </p:nvSpPr>
        <p:spPr>
          <a:xfrm>
            <a:off x="134543" y="652214"/>
            <a:ext cx="8915328" cy="5782352"/>
          </a:xfrm>
          <a:prstGeom prst="rect">
            <a:avLst/>
          </a:prstGeom>
          <a:noFill/>
        </p:spPr>
        <p:txBody>
          <a:bodyPr wrap="square" rtlCol="0">
            <a:spAutoFit/>
          </a:bodyPr>
          <a:lstStyle/>
          <a:p>
            <a:pPr>
              <a:lnSpc>
                <a:spcPct val="150000"/>
              </a:lnSpc>
            </a:pPr>
            <a:r>
              <a:rPr lang="en-GB" dirty="0"/>
              <a:t>In the story </a:t>
            </a:r>
            <a:r>
              <a:rPr lang="en-GB" dirty="0" smtClean="0"/>
              <a:t>Who Let the Gods Out? By </a:t>
            </a:r>
            <a:r>
              <a:rPr lang="en-GB" dirty="0" err="1" smtClean="0"/>
              <a:t>Maz</a:t>
            </a:r>
            <a:r>
              <a:rPr lang="en-GB" dirty="0" smtClean="0"/>
              <a:t> Evans, Elliot is about to meet some Greek Gods. Each god had a specific role e.g. god of the sky. Your challenge is to create a new Greek God and create a guide about them for other children of your age.</a:t>
            </a:r>
          </a:p>
          <a:p>
            <a:pPr>
              <a:lnSpc>
                <a:spcPct val="150000"/>
              </a:lnSpc>
            </a:pPr>
            <a:endParaRPr lang="en-GB" sz="1050" dirty="0"/>
          </a:p>
          <a:p>
            <a:pPr>
              <a:lnSpc>
                <a:spcPct val="150000"/>
              </a:lnSpc>
            </a:pPr>
            <a:endParaRPr lang="en-GB" sz="700" dirty="0" smtClean="0"/>
          </a:p>
          <a:p>
            <a:pPr>
              <a:lnSpc>
                <a:spcPct val="150000"/>
              </a:lnSpc>
            </a:pPr>
            <a:r>
              <a:rPr lang="en-GB" dirty="0" smtClean="0"/>
              <a:t>Think about:</a:t>
            </a:r>
          </a:p>
          <a:p>
            <a:pPr>
              <a:lnSpc>
                <a:spcPct val="150000"/>
              </a:lnSpc>
            </a:pPr>
            <a:endParaRPr lang="en-GB" sz="600" dirty="0" smtClean="0"/>
          </a:p>
          <a:p>
            <a:pPr marL="285750" indent="-285750">
              <a:lnSpc>
                <a:spcPct val="150000"/>
              </a:lnSpc>
              <a:buFont typeface="Arial" panose="020B0604020202020204" pitchFamily="34" charset="0"/>
              <a:buChar char="•"/>
            </a:pPr>
            <a:r>
              <a:rPr lang="en-GB" dirty="0" smtClean="0"/>
              <a:t>How to set out your guide</a:t>
            </a:r>
          </a:p>
          <a:p>
            <a:pPr marL="285750" indent="-285750">
              <a:lnSpc>
                <a:spcPct val="150000"/>
              </a:lnSpc>
              <a:buFont typeface="Arial" panose="020B0604020202020204" pitchFamily="34" charset="0"/>
              <a:buChar char="•"/>
            </a:pPr>
            <a:r>
              <a:rPr lang="en-GB" dirty="0" smtClean="0"/>
              <a:t>The introduction and the conclusion to your guide</a:t>
            </a:r>
          </a:p>
          <a:p>
            <a:pPr marL="285750" indent="-285750">
              <a:lnSpc>
                <a:spcPct val="150000"/>
              </a:lnSpc>
              <a:buFont typeface="Arial" panose="020B0604020202020204" pitchFamily="34" charset="0"/>
              <a:buChar char="•"/>
            </a:pPr>
            <a:r>
              <a:rPr lang="en-GB" dirty="0"/>
              <a:t>T</a:t>
            </a:r>
            <a:r>
              <a:rPr lang="en-GB" dirty="0" smtClean="0"/>
              <a:t>he </a:t>
            </a:r>
            <a:r>
              <a:rPr lang="en-GB" dirty="0"/>
              <a:t>information that needs to go </a:t>
            </a:r>
            <a:r>
              <a:rPr lang="en-GB" dirty="0" smtClean="0"/>
              <a:t>the guide</a:t>
            </a:r>
          </a:p>
          <a:p>
            <a:pPr>
              <a:lnSpc>
                <a:spcPct val="150000"/>
              </a:lnSpc>
            </a:pPr>
            <a:endParaRPr lang="en-GB" sz="600" dirty="0"/>
          </a:p>
          <a:p>
            <a:pPr>
              <a:lnSpc>
                <a:spcPct val="150000"/>
              </a:lnSpc>
            </a:pPr>
            <a:r>
              <a:rPr lang="en-GB" dirty="0"/>
              <a:t>	 Ꙭ  </a:t>
            </a:r>
            <a:r>
              <a:rPr lang="en-GB" dirty="0" smtClean="0"/>
              <a:t>What is the new god’s name?</a:t>
            </a:r>
          </a:p>
          <a:p>
            <a:pPr>
              <a:lnSpc>
                <a:spcPct val="150000"/>
              </a:lnSpc>
            </a:pPr>
            <a:r>
              <a:rPr lang="en-GB" dirty="0" smtClean="0"/>
              <a:t>	 Ꙭ  </a:t>
            </a:r>
            <a:r>
              <a:rPr lang="en-GB" dirty="0"/>
              <a:t>What do they look like?</a:t>
            </a:r>
          </a:p>
          <a:p>
            <a:pPr>
              <a:lnSpc>
                <a:spcPct val="150000"/>
              </a:lnSpc>
            </a:pPr>
            <a:r>
              <a:rPr lang="en-GB" dirty="0" smtClean="0"/>
              <a:t>	 Ꙭ  What powers/special talents do they have?</a:t>
            </a:r>
            <a:endParaRPr lang="en-GB" dirty="0"/>
          </a:p>
          <a:p>
            <a:pPr>
              <a:lnSpc>
                <a:spcPct val="150000"/>
              </a:lnSpc>
            </a:pPr>
            <a:r>
              <a:rPr lang="en-GB" dirty="0" smtClean="0"/>
              <a:t>	</a:t>
            </a:r>
            <a:r>
              <a:rPr lang="en-GB" dirty="0"/>
              <a:t> Ꙭ</a:t>
            </a:r>
            <a:r>
              <a:rPr lang="en-GB" dirty="0" smtClean="0"/>
              <a:t>  How are they related to other gods?</a:t>
            </a:r>
            <a:endParaRPr lang="en-GB" dirty="0"/>
          </a:p>
          <a:p>
            <a:pPr>
              <a:lnSpc>
                <a:spcPct val="150000"/>
              </a:lnSpc>
            </a:pPr>
            <a:r>
              <a:rPr lang="en-GB" dirty="0"/>
              <a:t>	</a:t>
            </a:r>
            <a:r>
              <a:rPr lang="en-GB" dirty="0" smtClean="0"/>
              <a:t> </a:t>
            </a:r>
            <a:r>
              <a:rPr lang="en-GB" dirty="0"/>
              <a:t>Ꙭ  </a:t>
            </a:r>
            <a:r>
              <a:rPr lang="en-GB" dirty="0" smtClean="0"/>
              <a:t>Any other information that you feel is important</a:t>
            </a:r>
            <a:endParaRPr lang="en-GB" dirty="0"/>
          </a:p>
        </p:txBody>
      </p:sp>
      <p:sp>
        <p:nvSpPr>
          <p:cNvPr id="6" name="Rectangle 5"/>
          <p:cNvSpPr/>
          <p:nvPr/>
        </p:nvSpPr>
        <p:spPr>
          <a:xfrm>
            <a:off x="134543" y="2097741"/>
            <a:ext cx="8810829" cy="450476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rot="5400000">
            <a:off x="5863206" y="1909775"/>
            <a:ext cx="2379551" cy="3375212"/>
          </a:xfrm>
          <a:prstGeom prst="rect">
            <a:avLst/>
          </a:prstGeom>
          <a:blipFill>
            <a:blip r:embed="rId2"/>
            <a:tile tx="0" ty="0" sx="100000" sy="100000" flip="none" algn="tl"/>
          </a:blip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469283" y="2531141"/>
            <a:ext cx="1413528" cy="369332"/>
          </a:xfrm>
          <a:prstGeom prst="rect">
            <a:avLst/>
          </a:prstGeom>
          <a:noFill/>
        </p:spPr>
        <p:txBody>
          <a:bodyPr wrap="none" lIns="91440" tIns="45720" rIns="91440" bIns="45720">
            <a:spAutoFit/>
          </a:bodyPr>
          <a:lstStyle/>
          <a:p>
            <a:pPr algn="ctr"/>
            <a:r>
              <a:rPr lang="en-US"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 Guide to …</a:t>
            </a:r>
            <a:endParaRPr lang="en-US"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7075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543" y="100056"/>
            <a:ext cx="4422429" cy="338554"/>
          </a:xfrm>
          <a:prstGeom prst="rect">
            <a:avLst/>
          </a:prstGeom>
          <a:noFill/>
        </p:spPr>
        <p:txBody>
          <a:bodyPr wrap="none" rtlCol="0">
            <a:spAutoFit/>
          </a:bodyPr>
          <a:lstStyle/>
          <a:p>
            <a:r>
              <a:rPr lang="en-GB" sz="1600" b="1" dirty="0"/>
              <a:t>Year 5</a:t>
            </a:r>
            <a:r>
              <a:rPr lang="en-GB" sz="1600" b="1" dirty="0" smtClean="0"/>
              <a:t> – Activity </a:t>
            </a:r>
            <a:r>
              <a:rPr lang="en-GB" sz="1600" b="1" dirty="0"/>
              <a:t>1</a:t>
            </a:r>
            <a:r>
              <a:rPr lang="en-GB" sz="1600" b="1" dirty="0" smtClean="0"/>
              <a:t>– A Guide to … – Planning Sheet</a:t>
            </a:r>
            <a:endParaRPr lang="en-GB" sz="1600" b="1" dirty="0"/>
          </a:p>
        </p:txBody>
      </p:sp>
      <p:sp>
        <p:nvSpPr>
          <p:cNvPr id="3" name="Rectangle 2"/>
          <p:cNvSpPr/>
          <p:nvPr/>
        </p:nvSpPr>
        <p:spPr>
          <a:xfrm>
            <a:off x="3477782" y="4247527"/>
            <a:ext cx="4572000" cy="464871"/>
          </a:xfrm>
          <a:prstGeom prst="rect">
            <a:avLst/>
          </a:prstGeom>
        </p:spPr>
        <p:txBody>
          <a:bodyPr>
            <a:spAutoFit/>
          </a:bodyPr>
          <a:lstStyle/>
          <a:p>
            <a:pPr marL="285750" indent="-285750">
              <a:lnSpc>
                <a:spcPct val="150000"/>
              </a:lnSpc>
              <a:buFont typeface="Arial" panose="020B0604020202020204" pitchFamily="34" charset="0"/>
              <a:buChar char="•"/>
            </a:pPr>
            <a:endParaRPr lang="en-GB" b="1" i="1" dirty="0"/>
          </a:p>
        </p:txBody>
      </p:sp>
      <p:graphicFrame>
        <p:nvGraphicFramePr>
          <p:cNvPr id="4" name="Table 3"/>
          <p:cNvGraphicFramePr>
            <a:graphicFrameLocks noGrp="1"/>
          </p:cNvGraphicFramePr>
          <p:nvPr>
            <p:extLst>
              <p:ext uri="{D42A27DB-BD31-4B8C-83A1-F6EECF244321}">
                <p14:modId xmlns:p14="http://schemas.microsoft.com/office/powerpoint/2010/main" val="2165904190"/>
              </p:ext>
            </p:extLst>
          </p:nvPr>
        </p:nvGraphicFramePr>
        <p:xfrm>
          <a:off x="134543" y="622322"/>
          <a:ext cx="8915328" cy="6028571"/>
        </p:xfrm>
        <a:graphic>
          <a:graphicData uri="http://schemas.openxmlformats.org/drawingml/2006/table">
            <a:tbl>
              <a:tblPr firstRow="1" bandRow="1">
                <a:tableStyleId>{5940675A-B579-460E-94D1-54222C63F5DA}</a:tableStyleId>
              </a:tblPr>
              <a:tblGrid>
                <a:gridCol w="8915328">
                  <a:extLst>
                    <a:ext uri="{9D8B030D-6E8A-4147-A177-3AD203B41FA5}">
                      <a16:colId xmlns:a16="http://schemas.microsoft.com/office/drawing/2014/main" val="20000"/>
                    </a:ext>
                  </a:extLst>
                </a:gridCol>
              </a:tblGrid>
              <a:tr h="16644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Think about the information/guide books you have looked at/read before to help you.</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Think</a:t>
                      </a:r>
                      <a:r>
                        <a:rPr lang="en-GB" sz="1600" b="1" i="1" baseline="0" dirty="0" smtClean="0"/>
                        <a:t> about how the pages look.</a:t>
                      </a:r>
                      <a:r>
                        <a:rPr lang="en-GB" sz="1600" b="1" i="1" dirty="0" smtClean="0"/>
                        <a:t> How will</a:t>
                      </a:r>
                      <a:r>
                        <a:rPr lang="en-GB" sz="1600" b="1" i="1" baseline="0" dirty="0" smtClean="0"/>
                        <a:t> you</a:t>
                      </a:r>
                      <a:r>
                        <a:rPr lang="en-GB" sz="1600" b="1" i="1" dirty="0" smtClean="0"/>
                        <a:t> organise your information sheet?                                                                                </a:t>
                      </a:r>
                    </a:p>
                  </a:txBody>
                  <a:tcPr/>
                </a:tc>
                <a:extLst>
                  <a:ext uri="{0D108BD9-81ED-4DB2-BD59-A6C34878D82A}">
                    <a16:rowId xmlns:a16="http://schemas.microsoft.com/office/drawing/2014/main" val="10000"/>
                  </a:ext>
                </a:extLst>
              </a:tr>
              <a:tr h="121609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information do you need to include?</a:t>
                      </a:r>
                      <a:r>
                        <a:rPr lang="en-GB" sz="1600" b="1" i="1" baseline="0" dirty="0" smtClean="0"/>
                        <a:t>                                                                                                                                </a:t>
                      </a:r>
                      <a:r>
                        <a:rPr lang="en-GB" sz="1600" b="1" i="1" dirty="0" smtClean="0"/>
                        <a:t>What vocabulary might be useful?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a:p>
                  </a:txBody>
                  <a:tcPr/>
                </a:tc>
                <a:extLst>
                  <a:ext uri="{0D108BD9-81ED-4DB2-BD59-A6C34878D82A}">
                    <a16:rowId xmlns:a16="http://schemas.microsoft.com/office/drawing/2014/main" val="10001"/>
                  </a:ext>
                </a:extLst>
              </a:tr>
              <a:tr h="148005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sentence structures might you use</a:t>
                      </a:r>
                      <a:r>
                        <a:rPr lang="en-GB" sz="1600" b="1" i="1" baseline="0" dirty="0" smtClean="0"/>
                        <a: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Remember this is a guide for children of your age.</a:t>
                      </a:r>
                      <a:endParaRPr lang="en-GB" sz="1600" b="1" i="1"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p>
                      <a:pPr>
                        <a:lnSpc>
                          <a:spcPct val="150000"/>
                        </a:lnSpc>
                      </a:pPr>
                      <a:endParaRPr lang="en-GB" sz="1600" dirty="0"/>
                    </a:p>
                  </a:txBody>
                  <a:tcPr/>
                </a:tc>
                <a:extLst>
                  <a:ext uri="{0D108BD9-81ED-4DB2-BD59-A6C34878D82A}">
                    <a16:rowId xmlns:a16="http://schemas.microsoft.com/office/drawing/2014/main" val="10002"/>
                  </a:ext>
                </a:extLst>
              </a:tr>
              <a:tr h="15935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How are you going to finish your information sheet?</a:t>
                      </a:r>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stretch>
            <a:fillRect/>
          </a:stretch>
        </p:blipFill>
        <p:spPr>
          <a:xfrm>
            <a:off x="6945514" y="4696345"/>
            <a:ext cx="1568283" cy="1961411"/>
          </a:xfrm>
          <a:prstGeom prst="rect">
            <a:avLst/>
          </a:prstGeom>
        </p:spPr>
      </p:pic>
      <p:sp>
        <p:nvSpPr>
          <p:cNvPr id="7" name="Cloud 6"/>
          <p:cNvSpPr/>
          <p:nvPr/>
        </p:nvSpPr>
        <p:spPr>
          <a:xfrm rot="285465">
            <a:off x="4328050" y="1892390"/>
            <a:ext cx="4582107" cy="29193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8" name="Rectangle 7"/>
          <p:cNvSpPr/>
          <p:nvPr/>
        </p:nvSpPr>
        <p:spPr>
          <a:xfrm>
            <a:off x="4333103" y="2405904"/>
            <a:ext cx="4572000" cy="1754326"/>
          </a:xfrm>
          <a:prstGeom prst="rect">
            <a:avLst/>
          </a:prstGeom>
        </p:spPr>
        <p:txBody>
          <a:bodyPr>
            <a:spAutoFit/>
          </a:bodyPr>
          <a:lstStyle/>
          <a:p>
            <a:pPr algn="ctr">
              <a:lnSpc>
                <a:spcPct val="150000"/>
              </a:lnSpc>
            </a:pPr>
            <a:r>
              <a:rPr lang="en-GB" b="1" dirty="0" smtClean="0">
                <a:solidFill>
                  <a:schemeClr val="bg1"/>
                </a:solidFill>
              </a:rPr>
              <a:t>Don’t </a:t>
            </a:r>
            <a:r>
              <a:rPr lang="en-GB" b="1" dirty="0">
                <a:solidFill>
                  <a:schemeClr val="bg1"/>
                </a:solidFill>
              </a:rPr>
              <a:t>forget you are writing </a:t>
            </a:r>
            <a:r>
              <a:rPr lang="en-GB" b="1" dirty="0" smtClean="0">
                <a:solidFill>
                  <a:schemeClr val="bg1"/>
                </a:solidFill>
              </a:rPr>
              <a:t>a guide                               for Year 5 children. </a:t>
            </a:r>
          </a:p>
          <a:p>
            <a:pPr algn="ctr">
              <a:lnSpc>
                <a:spcPct val="150000"/>
              </a:lnSpc>
            </a:pPr>
            <a:r>
              <a:rPr lang="en-GB" b="1" dirty="0" smtClean="0">
                <a:solidFill>
                  <a:schemeClr val="bg1"/>
                </a:solidFill>
              </a:rPr>
              <a:t>Think carefully about how to start                                     and end your  guide.</a:t>
            </a:r>
            <a:endParaRPr lang="en-GB" b="1" dirty="0">
              <a:solidFill>
                <a:schemeClr val="bg1"/>
              </a:solidFill>
            </a:endParaRPr>
          </a:p>
        </p:txBody>
      </p:sp>
    </p:spTree>
    <p:extLst>
      <p:ext uri="{BB962C8B-B14F-4D97-AF65-F5344CB8AC3E}">
        <p14:creationId xmlns:p14="http://schemas.microsoft.com/office/powerpoint/2010/main" val="3361210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543" y="139952"/>
            <a:ext cx="2755434" cy="369332"/>
          </a:xfrm>
          <a:prstGeom prst="rect">
            <a:avLst/>
          </a:prstGeom>
          <a:noFill/>
        </p:spPr>
        <p:txBody>
          <a:bodyPr wrap="none" rtlCol="0">
            <a:spAutoFit/>
          </a:bodyPr>
          <a:lstStyle/>
          <a:p>
            <a:r>
              <a:rPr lang="en-GB" b="1" dirty="0" smtClean="0"/>
              <a:t>Year 5 </a:t>
            </a:r>
            <a:r>
              <a:rPr lang="en-GB" b="1" dirty="0"/>
              <a:t>– Activity </a:t>
            </a:r>
            <a:r>
              <a:rPr lang="en-GB" b="1" dirty="0" smtClean="0"/>
              <a:t>2 </a:t>
            </a:r>
            <a:r>
              <a:rPr lang="en-GB" b="1" dirty="0"/>
              <a:t>– </a:t>
            </a:r>
            <a:r>
              <a:rPr lang="en-GB" b="1" dirty="0" smtClean="0"/>
              <a:t>Leaflet</a:t>
            </a:r>
            <a:endParaRPr lang="en-GB" b="1" dirty="0"/>
          </a:p>
        </p:txBody>
      </p:sp>
      <p:sp>
        <p:nvSpPr>
          <p:cNvPr id="5" name="TextBox 4"/>
          <p:cNvSpPr txBox="1"/>
          <p:nvPr/>
        </p:nvSpPr>
        <p:spPr>
          <a:xfrm>
            <a:off x="134543" y="423498"/>
            <a:ext cx="8915328" cy="1754326"/>
          </a:xfrm>
          <a:prstGeom prst="rect">
            <a:avLst/>
          </a:prstGeom>
          <a:noFill/>
        </p:spPr>
        <p:txBody>
          <a:bodyPr wrap="square" rtlCol="0">
            <a:spAutoFit/>
          </a:bodyPr>
          <a:lstStyle/>
          <a:p>
            <a:pPr>
              <a:lnSpc>
                <a:spcPct val="150000"/>
              </a:lnSpc>
            </a:pPr>
            <a:r>
              <a:rPr lang="en-GB" dirty="0" smtClean="0"/>
              <a:t>Imagine that your new god has a new gadget. In order to get some money to re-decorate           the Hall of the Gods they want to sell a toy version of the gadget to the mortals on Earth.</a:t>
            </a:r>
          </a:p>
          <a:p>
            <a:pPr>
              <a:lnSpc>
                <a:spcPct val="150000"/>
              </a:lnSpc>
            </a:pPr>
            <a:r>
              <a:rPr lang="en-GB" dirty="0" smtClean="0"/>
              <a:t>Your task is to create a leaflet they explain what the gadget is and what is does but also to persuade children (or their parents to buy it.) </a:t>
            </a:r>
            <a:endParaRPr lang="en-GB" dirty="0"/>
          </a:p>
        </p:txBody>
      </p:sp>
      <p:sp>
        <p:nvSpPr>
          <p:cNvPr id="32" name="Rectangle 31"/>
          <p:cNvSpPr/>
          <p:nvPr/>
        </p:nvSpPr>
        <p:spPr>
          <a:xfrm>
            <a:off x="215225" y="4208931"/>
            <a:ext cx="8659833" cy="24848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396339" y="4366444"/>
            <a:ext cx="8314129" cy="2169825"/>
          </a:xfrm>
          <a:prstGeom prst="rect">
            <a:avLst/>
          </a:prstGeom>
        </p:spPr>
        <p:txBody>
          <a:bodyPr wrap="square">
            <a:spAutoFit/>
          </a:bodyPr>
          <a:lstStyle/>
          <a:p>
            <a:pPr algn="just">
              <a:lnSpc>
                <a:spcPct val="150000"/>
              </a:lnSpc>
            </a:pPr>
            <a:r>
              <a:rPr lang="en-GB" dirty="0" smtClean="0"/>
              <a:t>Think about the layout of the leaflet. Remember you are writing it for children of                your age and/or their parents. You may wish to include diagrams that are labelled. Think about an introductory paragraph and a concluding paragraph. Think about the type of language you will need to use to persuade someone to want to buy the gadget. Think about the power of words.</a:t>
            </a:r>
            <a:endParaRPr lang="en-GB" dirty="0"/>
          </a:p>
        </p:txBody>
      </p:sp>
      <p:grpSp>
        <p:nvGrpSpPr>
          <p:cNvPr id="62" name="Group 61"/>
          <p:cNvGrpSpPr/>
          <p:nvPr/>
        </p:nvGrpSpPr>
        <p:grpSpPr>
          <a:xfrm>
            <a:off x="2215007" y="2412941"/>
            <a:ext cx="2702862" cy="1555354"/>
            <a:chOff x="1363735" y="2414263"/>
            <a:chExt cx="2702862" cy="1555354"/>
          </a:xfrm>
        </p:grpSpPr>
        <p:sp>
          <p:nvSpPr>
            <p:cNvPr id="2" name="Rectangle 1"/>
            <p:cNvSpPr/>
            <p:nvPr/>
          </p:nvSpPr>
          <p:spPr>
            <a:xfrm>
              <a:off x="1363735" y="2414263"/>
              <a:ext cx="900954" cy="15553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264689" y="2414263"/>
              <a:ext cx="900954" cy="15553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3165643" y="2414263"/>
              <a:ext cx="900954" cy="155535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1" name="Group 60"/>
          <p:cNvGrpSpPr/>
          <p:nvPr/>
        </p:nvGrpSpPr>
        <p:grpSpPr>
          <a:xfrm>
            <a:off x="5802753" y="2067702"/>
            <a:ext cx="1099299" cy="2020911"/>
            <a:chOff x="5973855" y="2193621"/>
            <a:chExt cx="870698" cy="1759816"/>
          </a:xfrm>
        </p:grpSpPr>
        <p:cxnSp>
          <p:nvCxnSpPr>
            <p:cNvPr id="36" name="Straight Connector 35"/>
            <p:cNvCxnSpPr/>
            <p:nvPr/>
          </p:nvCxnSpPr>
          <p:spPr>
            <a:xfrm flipH="1" flipV="1">
              <a:off x="5997388" y="2651604"/>
              <a:ext cx="578224" cy="252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983372" y="2543266"/>
              <a:ext cx="693091" cy="1058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158753" y="2303953"/>
              <a:ext cx="517710" cy="2367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58753" y="2203653"/>
              <a:ext cx="685800" cy="774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83372" y="2649071"/>
              <a:ext cx="14016" cy="103377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575612" y="2888385"/>
              <a:ext cx="0" cy="1065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5973855" y="3681258"/>
              <a:ext cx="578224" cy="2529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676463" y="2540733"/>
              <a:ext cx="0" cy="1065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844553" y="2193621"/>
              <a:ext cx="0" cy="10650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172199" y="2288648"/>
              <a:ext cx="4482" cy="3354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552079" y="3605785"/>
              <a:ext cx="1243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684868" y="3268705"/>
              <a:ext cx="159685" cy="7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3946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543" y="100056"/>
            <a:ext cx="3886513" cy="338554"/>
          </a:xfrm>
          <a:prstGeom prst="rect">
            <a:avLst/>
          </a:prstGeom>
          <a:noFill/>
        </p:spPr>
        <p:txBody>
          <a:bodyPr wrap="none" rtlCol="0">
            <a:spAutoFit/>
          </a:bodyPr>
          <a:lstStyle/>
          <a:p>
            <a:r>
              <a:rPr lang="en-GB" sz="1600" b="1" dirty="0"/>
              <a:t>Year 5</a:t>
            </a:r>
            <a:r>
              <a:rPr lang="en-GB" sz="1600" b="1" dirty="0" smtClean="0"/>
              <a:t> – Activity </a:t>
            </a:r>
            <a:r>
              <a:rPr lang="en-GB" sz="1600" b="1" dirty="0"/>
              <a:t>2</a:t>
            </a:r>
            <a:r>
              <a:rPr lang="en-GB" sz="1600" b="1" dirty="0" smtClean="0"/>
              <a:t>– Leaflet – Planning Sheet</a:t>
            </a:r>
            <a:endParaRPr lang="en-GB" sz="1600" b="1" dirty="0"/>
          </a:p>
        </p:txBody>
      </p:sp>
      <p:sp>
        <p:nvSpPr>
          <p:cNvPr id="3" name="Rectangle 2"/>
          <p:cNvSpPr/>
          <p:nvPr/>
        </p:nvSpPr>
        <p:spPr>
          <a:xfrm>
            <a:off x="3477782" y="4247527"/>
            <a:ext cx="4572000" cy="464871"/>
          </a:xfrm>
          <a:prstGeom prst="rect">
            <a:avLst/>
          </a:prstGeom>
        </p:spPr>
        <p:txBody>
          <a:bodyPr>
            <a:spAutoFit/>
          </a:bodyPr>
          <a:lstStyle/>
          <a:p>
            <a:pPr marL="285750" indent="-285750">
              <a:lnSpc>
                <a:spcPct val="150000"/>
              </a:lnSpc>
              <a:buFont typeface="Arial" panose="020B0604020202020204" pitchFamily="34" charset="0"/>
              <a:buChar char="•"/>
            </a:pPr>
            <a:endParaRPr lang="en-GB" b="1" i="1" dirty="0"/>
          </a:p>
        </p:txBody>
      </p:sp>
      <p:graphicFrame>
        <p:nvGraphicFramePr>
          <p:cNvPr id="4" name="Table 3"/>
          <p:cNvGraphicFramePr>
            <a:graphicFrameLocks noGrp="1"/>
          </p:cNvGraphicFramePr>
          <p:nvPr>
            <p:extLst>
              <p:ext uri="{D42A27DB-BD31-4B8C-83A1-F6EECF244321}">
                <p14:modId xmlns:p14="http://schemas.microsoft.com/office/powerpoint/2010/main" val="2104761133"/>
              </p:ext>
            </p:extLst>
          </p:nvPr>
        </p:nvGraphicFramePr>
        <p:xfrm>
          <a:off x="134543" y="622322"/>
          <a:ext cx="8915328" cy="6028571"/>
        </p:xfrm>
        <a:graphic>
          <a:graphicData uri="http://schemas.openxmlformats.org/drawingml/2006/table">
            <a:tbl>
              <a:tblPr firstRow="1" bandRow="1">
                <a:tableStyleId>{5940675A-B579-460E-94D1-54222C63F5DA}</a:tableStyleId>
              </a:tblPr>
              <a:tblGrid>
                <a:gridCol w="8915328">
                  <a:extLst>
                    <a:ext uri="{9D8B030D-6E8A-4147-A177-3AD203B41FA5}">
                      <a16:colId xmlns:a16="http://schemas.microsoft.com/office/drawing/2014/main" val="20000"/>
                    </a:ext>
                  </a:extLst>
                </a:gridCol>
              </a:tblGrid>
              <a:tr h="1664483">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Think about the leaflets you have looked at/read before to help you.</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Think</a:t>
                      </a:r>
                      <a:r>
                        <a:rPr lang="en-GB" sz="1600" b="1" i="1" baseline="0" dirty="0" smtClean="0"/>
                        <a:t> about how the pages look.</a:t>
                      </a:r>
                      <a:r>
                        <a:rPr lang="en-GB" sz="1600" b="1" i="1" dirty="0" smtClean="0"/>
                        <a:t> How will</a:t>
                      </a:r>
                      <a:r>
                        <a:rPr lang="en-GB" sz="1600" b="1" i="1" baseline="0" dirty="0" smtClean="0"/>
                        <a:t> you</a:t>
                      </a:r>
                      <a:r>
                        <a:rPr lang="en-GB" sz="1600" b="1" i="1" dirty="0" smtClean="0"/>
                        <a:t> organise your leaflet?                                                                                </a:t>
                      </a:r>
                    </a:p>
                  </a:txBody>
                  <a:tcPr/>
                </a:tc>
                <a:extLst>
                  <a:ext uri="{0D108BD9-81ED-4DB2-BD59-A6C34878D82A}">
                    <a16:rowId xmlns:a16="http://schemas.microsoft.com/office/drawing/2014/main" val="10000"/>
                  </a:ext>
                </a:extLst>
              </a:tr>
              <a:tr h="121609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a:t>
                      </a:r>
                      <a:r>
                        <a:rPr lang="en-GB" sz="1600" b="1" i="1" baseline="0" dirty="0" smtClean="0"/>
                        <a:t> key</a:t>
                      </a:r>
                      <a:r>
                        <a:rPr lang="en-GB" sz="1600" b="1" i="1" dirty="0" smtClean="0"/>
                        <a:t> information do you need to include?</a:t>
                      </a:r>
                      <a:r>
                        <a:rPr lang="en-GB" sz="1600" b="1" i="1" baseline="0" dirty="0" smtClean="0"/>
                        <a:t>                                                                                                                                </a:t>
                      </a:r>
                      <a:r>
                        <a:rPr lang="en-GB" sz="1600" b="1" i="1" dirty="0" smtClean="0"/>
                        <a:t>What vocabulary might be useful?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a:p>
                  </a:txBody>
                  <a:tcPr/>
                </a:tc>
                <a:extLst>
                  <a:ext uri="{0D108BD9-81ED-4DB2-BD59-A6C34878D82A}">
                    <a16:rowId xmlns:a16="http://schemas.microsoft.com/office/drawing/2014/main" val="10001"/>
                  </a:ext>
                </a:extLst>
              </a:tr>
              <a:tr h="148005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What sentence structures might you use</a:t>
                      </a:r>
                      <a:r>
                        <a:rPr lang="en-GB" sz="1600" b="1" i="1" baseline="0" dirty="0" smtClean="0"/>
                        <a:t>?</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baseline="0" dirty="0" smtClean="0"/>
                        <a:t>Remember you are writing to persuade.</a:t>
                      </a:r>
                      <a:endParaRPr lang="en-GB" sz="1600" b="1" i="1" dirty="0" smtClean="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600" b="1" i="1" dirty="0" smtClean="0"/>
                    </a:p>
                    <a:p>
                      <a:pPr>
                        <a:lnSpc>
                          <a:spcPct val="150000"/>
                        </a:lnSpc>
                      </a:pPr>
                      <a:endParaRPr lang="en-GB" sz="1600" dirty="0"/>
                    </a:p>
                  </a:txBody>
                  <a:tcPr/>
                </a:tc>
                <a:extLst>
                  <a:ext uri="{0D108BD9-81ED-4DB2-BD59-A6C34878D82A}">
                    <a16:rowId xmlns:a16="http://schemas.microsoft.com/office/drawing/2014/main" val="10002"/>
                  </a:ext>
                </a:extLst>
              </a:tr>
              <a:tr h="159350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600" b="1" i="1" dirty="0" smtClean="0"/>
                        <a:t>How are you going to finish your information sheet?</a:t>
                      </a:r>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stretch>
            <a:fillRect/>
          </a:stretch>
        </p:blipFill>
        <p:spPr>
          <a:xfrm>
            <a:off x="6945514" y="4696345"/>
            <a:ext cx="1568283" cy="1961411"/>
          </a:xfrm>
          <a:prstGeom prst="rect">
            <a:avLst/>
          </a:prstGeom>
        </p:spPr>
      </p:pic>
      <p:sp>
        <p:nvSpPr>
          <p:cNvPr id="7" name="Cloud 6"/>
          <p:cNvSpPr/>
          <p:nvPr/>
        </p:nvSpPr>
        <p:spPr>
          <a:xfrm rot="285465">
            <a:off x="4328050" y="1892390"/>
            <a:ext cx="4582107" cy="29193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t>
            </a:r>
            <a:endParaRPr lang="en-GB" dirty="0"/>
          </a:p>
        </p:txBody>
      </p:sp>
      <p:sp>
        <p:nvSpPr>
          <p:cNvPr id="8" name="Rectangle 7"/>
          <p:cNvSpPr/>
          <p:nvPr/>
        </p:nvSpPr>
        <p:spPr>
          <a:xfrm>
            <a:off x="4333103" y="2242172"/>
            <a:ext cx="4572000" cy="2169825"/>
          </a:xfrm>
          <a:prstGeom prst="rect">
            <a:avLst/>
          </a:prstGeom>
        </p:spPr>
        <p:txBody>
          <a:bodyPr>
            <a:spAutoFit/>
          </a:bodyPr>
          <a:lstStyle/>
          <a:p>
            <a:pPr algn="ctr">
              <a:lnSpc>
                <a:spcPct val="150000"/>
              </a:lnSpc>
            </a:pPr>
            <a:r>
              <a:rPr lang="en-GB" b="1" dirty="0" smtClean="0">
                <a:solidFill>
                  <a:schemeClr val="bg1"/>
                </a:solidFill>
              </a:rPr>
              <a:t>Don’t </a:t>
            </a:r>
            <a:r>
              <a:rPr lang="en-GB" b="1" dirty="0">
                <a:solidFill>
                  <a:schemeClr val="bg1"/>
                </a:solidFill>
              </a:rPr>
              <a:t>forget </a:t>
            </a:r>
            <a:r>
              <a:rPr lang="en-GB" b="1" dirty="0" smtClean="0">
                <a:solidFill>
                  <a:schemeClr val="bg1"/>
                </a:solidFill>
              </a:rPr>
              <a:t>this is a leaflet </a:t>
            </a:r>
          </a:p>
          <a:p>
            <a:pPr algn="ctr">
              <a:lnSpc>
                <a:spcPct val="150000"/>
              </a:lnSpc>
            </a:pPr>
            <a:r>
              <a:rPr lang="en-GB" b="1" dirty="0" smtClean="0">
                <a:solidFill>
                  <a:schemeClr val="bg1"/>
                </a:solidFill>
              </a:rPr>
              <a:t>for a new toy.                              </a:t>
            </a:r>
          </a:p>
          <a:p>
            <a:pPr algn="ctr">
              <a:lnSpc>
                <a:spcPct val="150000"/>
              </a:lnSpc>
            </a:pPr>
            <a:r>
              <a:rPr lang="en-GB" b="1" dirty="0" smtClean="0">
                <a:solidFill>
                  <a:schemeClr val="bg1"/>
                </a:solidFill>
              </a:rPr>
              <a:t>It needs to be persuasive,</a:t>
            </a:r>
          </a:p>
          <a:p>
            <a:pPr algn="ctr">
              <a:lnSpc>
                <a:spcPct val="150000"/>
              </a:lnSpc>
            </a:pPr>
            <a:r>
              <a:rPr lang="en-GB" b="1" dirty="0" smtClean="0">
                <a:solidFill>
                  <a:schemeClr val="bg1"/>
                </a:solidFill>
              </a:rPr>
              <a:t>Think carefully about how to start and                                        end your leaflet.</a:t>
            </a:r>
            <a:endParaRPr lang="en-GB" b="1" dirty="0">
              <a:solidFill>
                <a:schemeClr val="bg1"/>
              </a:solidFill>
            </a:endParaRPr>
          </a:p>
        </p:txBody>
      </p:sp>
    </p:spTree>
    <p:extLst>
      <p:ext uri="{BB962C8B-B14F-4D97-AF65-F5344CB8AC3E}">
        <p14:creationId xmlns:p14="http://schemas.microsoft.com/office/powerpoint/2010/main" val="39937235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3549</TotalTime>
  <Words>1549</Words>
  <Application>Microsoft Office PowerPoint</Application>
  <PresentationFormat>On-screen Show (4:3)</PresentationFormat>
  <Paragraphs>127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Elise Baird</cp:lastModifiedBy>
  <cp:revision>148</cp:revision>
  <dcterms:created xsi:type="dcterms:W3CDTF">2020-03-24T10:27:14Z</dcterms:created>
  <dcterms:modified xsi:type="dcterms:W3CDTF">2020-05-21T16:05:46Z</dcterms:modified>
</cp:coreProperties>
</file>