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4" r:id="rId3"/>
    <p:sldId id="275" r:id="rId4"/>
    <p:sldId id="271" r:id="rId5"/>
    <p:sldId id="264" r:id="rId6"/>
    <p:sldId id="256" r:id="rId7"/>
    <p:sldId id="270" r:id="rId8"/>
    <p:sldId id="278" r:id="rId9"/>
    <p:sldId id="269" r:id="rId10"/>
    <p:sldId id="276" r:id="rId11"/>
    <p:sldId id="27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61" d="100"/>
          <a:sy n="61" d="100"/>
        </p:scale>
        <p:origin x="42"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98B71F-E4B6-468F-BCB5-4B11DDCAFF71}"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C9163E-E47E-4E43-987C-B97B72DA39D7}" type="slidenum">
              <a:rPr lang="en-GB" smtClean="0"/>
              <a:t>‹#›</a:t>
            </a:fld>
            <a:endParaRPr lang="en-GB"/>
          </a:p>
        </p:txBody>
      </p:sp>
    </p:spTree>
    <p:extLst>
      <p:ext uri="{BB962C8B-B14F-4D97-AF65-F5344CB8AC3E}">
        <p14:creationId xmlns:p14="http://schemas.microsoft.com/office/powerpoint/2010/main" val="3843194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98B71F-E4B6-468F-BCB5-4B11DDCAFF71}"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C9163E-E47E-4E43-987C-B97B72DA39D7}" type="slidenum">
              <a:rPr lang="en-GB" smtClean="0"/>
              <a:t>‹#›</a:t>
            </a:fld>
            <a:endParaRPr lang="en-GB"/>
          </a:p>
        </p:txBody>
      </p:sp>
    </p:spTree>
    <p:extLst>
      <p:ext uri="{BB962C8B-B14F-4D97-AF65-F5344CB8AC3E}">
        <p14:creationId xmlns:p14="http://schemas.microsoft.com/office/powerpoint/2010/main" val="352591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98B71F-E4B6-468F-BCB5-4B11DDCAFF71}"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C9163E-E47E-4E43-987C-B97B72DA39D7}" type="slidenum">
              <a:rPr lang="en-GB" smtClean="0"/>
              <a:t>‹#›</a:t>
            </a:fld>
            <a:endParaRPr lang="en-GB"/>
          </a:p>
        </p:txBody>
      </p:sp>
    </p:spTree>
    <p:extLst>
      <p:ext uri="{BB962C8B-B14F-4D97-AF65-F5344CB8AC3E}">
        <p14:creationId xmlns:p14="http://schemas.microsoft.com/office/powerpoint/2010/main" val="148116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98B71F-E4B6-468F-BCB5-4B11DDCAFF71}"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C9163E-E47E-4E43-987C-B97B72DA39D7}" type="slidenum">
              <a:rPr lang="en-GB" smtClean="0"/>
              <a:t>‹#›</a:t>
            </a:fld>
            <a:endParaRPr lang="en-GB"/>
          </a:p>
        </p:txBody>
      </p:sp>
    </p:spTree>
    <p:extLst>
      <p:ext uri="{BB962C8B-B14F-4D97-AF65-F5344CB8AC3E}">
        <p14:creationId xmlns:p14="http://schemas.microsoft.com/office/powerpoint/2010/main" val="161867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98B71F-E4B6-468F-BCB5-4B11DDCAFF71}"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C9163E-E47E-4E43-987C-B97B72DA39D7}" type="slidenum">
              <a:rPr lang="en-GB" smtClean="0"/>
              <a:t>‹#›</a:t>
            </a:fld>
            <a:endParaRPr lang="en-GB"/>
          </a:p>
        </p:txBody>
      </p:sp>
    </p:spTree>
    <p:extLst>
      <p:ext uri="{BB962C8B-B14F-4D97-AF65-F5344CB8AC3E}">
        <p14:creationId xmlns:p14="http://schemas.microsoft.com/office/powerpoint/2010/main" val="4053596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98B71F-E4B6-468F-BCB5-4B11DDCAFF71}" type="datetimeFigureOut">
              <a:rPr lang="en-GB" smtClean="0"/>
              <a:t>04/05/2020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C9163E-E47E-4E43-987C-B97B72DA39D7}" type="slidenum">
              <a:rPr lang="en-GB" smtClean="0"/>
              <a:t>‹#›</a:t>
            </a:fld>
            <a:endParaRPr lang="en-GB"/>
          </a:p>
        </p:txBody>
      </p:sp>
    </p:spTree>
    <p:extLst>
      <p:ext uri="{BB962C8B-B14F-4D97-AF65-F5344CB8AC3E}">
        <p14:creationId xmlns:p14="http://schemas.microsoft.com/office/powerpoint/2010/main" val="1790223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98B71F-E4B6-468F-BCB5-4B11DDCAFF71}" type="datetimeFigureOut">
              <a:rPr lang="en-GB" smtClean="0"/>
              <a:t>04/05/2020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C9163E-E47E-4E43-987C-B97B72DA39D7}" type="slidenum">
              <a:rPr lang="en-GB" smtClean="0"/>
              <a:t>‹#›</a:t>
            </a:fld>
            <a:endParaRPr lang="en-GB"/>
          </a:p>
        </p:txBody>
      </p:sp>
    </p:spTree>
    <p:extLst>
      <p:ext uri="{BB962C8B-B14F-4D97-AF65-F5344CB8AC3E}">
        <p14:creationId xmlns:p14="http://schemas.microsoft.com/office/powerpoint/2010/main" val="36163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98B71F-E4B6-468F-BCB5-4B11DDCAFF71}" type="datetimeFigureOut">
              <a:rPr lang="en-GB" smtClean="0"/>
              <a:t>04/05/2020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C9163E-E47E-4E43-987C-B97B72DA39D7}" type="slidenum">
              <a:rPr lang="en-GB" smtClean="0"/>
              <a:t>‹#›</a:t>
            </a:fld>
            <a:endParaRPr lang="en-GB"/>
          </a:p>
        </p:txBody>
      </p:sp>
    </p:spTree>
    <p:extLst>
      <p:ext uri="{BB962C8B-B14F-4D97-AF65-F5344CB8AC3E}">
        <p14:creationId xmlns:p14="http://schemas.microsoft.com/office/powerpoint/2010/main" val="2292202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98B71F-E4B6-468F-BCB5-4B11DDCAFF71}" type="datetimeFigureOut">
              <a:rPr lang="en-GB" smtClean="0"/>
              <a:t>04/05/2020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C9163E-E47E-4E43-987C-B97B72DA39D7}" type="slidenum">
              <a:rPr lang="en-GB" smtClean="0"/>
              <a:t>‹#›</a:t>
            </a:fld>
            <a:endParaRPr lang="en-GB"/>
          </a:p>
        </p:txBody>
      </p:sp>
    </p:spTree>
    <p:extLst>
      <p:ext uri="{BB962C8B-B14F-4D97-AF65-F5344CB8AC3E}">
        <p14:creationId xmlns:p14="http://schemas.microsoft.com/office/powerpoint/2010/main" val="1211206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98B71F-E4B6-468F-BCB5-4B11DDCAFF71}" type="datetimeFigureOut">
              <a:rPr lang="en-GB" smtClean="0"/>
              <a:t>04/05/2020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C9163E-E47E-4E43-987C-B97B72DA39D7}" type="slidenum">
              <a:rPr lang="en-GB" smtClean="0"/>
              <a:t>‹#›</a:t>
            </a:fld>
            <a:endParaRPr lang="en-GB"/>
          </a:p>
        </p:txBody>
      </p:sp>
    </p:spTree>
    <p:extLst>
      <p:ext uri="{BB962C8B-B14F-4D97-AF65-F5344CB8AC3E}">
        <p14:creationId xmlns:p14="http://schemas.microsoft.com/office/powerpoint/2010/main" val="1296504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98B71F-E4B6-468F-BCB5-4B11DDCAFF71}" type="datetimeFigureOut">
              <a:rPr lang="en-GB" smtClean="0"/>
              <a:t>04/05/2020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C9163E-E47E-4E43-987C-B97B72DA39D7}" type="slidenum">
              <a:rPr lang="en-GB" smtClean="0"/>
              <a:t>‹#›</a:t>
            </a:fld>
            <a:endParaRPr lang="en-GB"/>
          </a:p>
        </p:txBody>
      </p:sp>
    </p:spTree>
    <p:extLst>
      <p:ext uri="{BB962C8B-B14F-4D97-AF65-F5344CB8AC3E}">
        <p14:creationId xmlns:p14="http://schemas.microsoft.com/office/powerpoint/2010/main" val="3724523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98B71F-E4B6-468F-BCB5-4B11DDCAFF71}" type="datetimeFigureOut">
              <a:rPr lang="en-GB" smtClean="0"/>
              <a:t>04/05/2020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C9163E-E47E-4E43-987C-B97B72DA39D7}" type="slidenum">
              <a:rPr lang="en-GB" smtClean="0"/>
              <a:t>‹#›</a:t>
            </a:fld>
            <a:endParaRPr lang="en-GB"/>
          </a:p>
        </p:txBody>
      </p:sp>
    </p:spTree>
    <p:extLst>
      <p:ext uri="{BB962C8B-B14F-4D97-AF65-F5344CB8AC3E}">
        <p14:creationId xmlns:p14="http://schemas.microsoft.com/office/powerpoint/2010/main" val="13626305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4543" y="184041"/>
            <a:ext cx="4301883" cy="369332"/>
          </a:xfrm>
          <a:prstGeom prst="rect">
            <a:avLst/>
          </a:prstGeom>
          <a:noFill/>
        </p:spPr>
        <p:txBody>
          <a:bodyPr wrap="none" rtlCol="0">
            <a:spAutoFit/>
          </a:bodyPr>
          <a:lstStyle/>
          <a:p>
            <a:r>
              <a:rPr lang="en-GB" b="1" dirty="0"/>
              <a:t>Year </a:t>
            </a:r>
            <a:r>
              <a:rPr lang="en-GB" b="1" dirty="0" smtClean="0"/>
              <a:t>4 – Writing Assessment Activities Pack</a:t>
            </a:r>
            <a:endParaRPr lang="en-GB" b="1" dirty="0"/>
          </a:p>
        </p:txBody>
      </p:sp>
      <p:sp>
        <p:nvSpPr>
          <p:cNvPr id="5" name="TextBox 4"/>
          <p:cNvSpPr txBox="1"/>
          <p:nvPr/>
        </p:nvSpPr>
        <p:spPr>
          <a:xfrm>
            <a:off x="114336" y="2546259"/>
            <a:ext cx="8915328" cy="2169825"/>
          </a:xfrm>
          <a:prstGeom prst="rect">
            <a:avLst/>
          </a:prstGeom>
          <a:noFill/>
        </p:spPr>
        <p:txBody>
          <a:bodyPr wrap="square" rtlCol="0">
            <a:spAutoFit/>
          </a:bodyPr>
          <a:lstStyle/>
          <a:p>
            <a:pPr>
              <a:lnSpc>
                <a:spcPct val="150000"/>
              </a:lnSpc>
            </a:pPr>
            <a:r>
              <a:rPr lang="en-GB" b="1" dirty="0" smtClean="0"/>
              <a:t>Activity 1: Missing Poster (writing to inform)</a:t>
            </a:r>
          </a:p>
          <a:p>
            <a:pPr>
              <a:lnSpc>
                <a:spcPct val="150000"/>
              </a:lnSpc>
            </a:pPr>
            <a:endParaRPr lang="en-GB" b="1" dirty="0"/>
          </a:p>
          <a:p>
            <a:pPr>
              <a:lnSpc>
                <a:spcPct val="150000"/>
              </a:lnSpc>
            </a:pPr>
            <a:r>
              <a:rPr lang="en-GB" b="1" dirty="0" smtClean="0"/>
              <a:t>Activity 2: Information sheet (writing to inform)</a:t>
            </a:r>
          </a:p>
          <a:p>
            <a:pPr>
              <a:lnSpc>
                <a:spcPct val="150000"/>
              </a:lnSpc>
            </a:pPr>
            <a:endParaRPr lang="en-GB" b="1" dirty="0"/>
          </a:p>
          <a:p>
            <a:pPr>
              <a:lnSpc>
                <a:spcPct val="150000"/>
              </a:lnSpc>
            </a:pPr>
            <a:r>
              <a:rPr lang="en-GB" b="1" dirty="0" smtClean="0"/>
              <a:t>Activity 3: A diary entry (writing to entertain/inform)</a:t>
            </a:r>
          </a:p>
        </p:txBody>
      </p:sp>
      <p:sp>
        <p:nvSpPr>
          <p:cNvPr id="6" name="TextBox 5"/>
          <p:cNvSpPr txBox="1"/>
          <p:nvPr/>
        </p:nvSpPr>
        <p:spPr>
          <a:xfrm>
            <a:off x="134543" y="5103674"/>
            <a:ext cx="8915328" cy="1754326"/>
          </a:xfrm>
          <a:prstGeom prst="rect">
            <a:avLst/>
          </a:prstGeom>
          <a:noFill/>
        </p:spPr>
        <p:txBody>
          <a:bodyPr wrap="square" rtlCol="0">
            <a:spAutoFit/>
          </a:bodyPr>
          <a:lstStyle/>
          <a:p>
            <a:pPr>
              <a:lnSpc>
                <a:spcPct val="150000"/>
              </a:lnSpc>
            </a:pPr>
            <a:r>
              <a:rPr lang="en-GB" dirty="0" smtClean="0"/>
              <a:t>There is no time limit for each of these activities. </a:t>
            </a:r>
            <a:r>
              <a:rPr lang="en-GB" dirty="0"/>
              <a:t>O</a:t>
            </a:r>
            <a:r>
              <a:rPr lang="en-GB" dirty="0" smtClean="0"/>
              <a:t>ne activity might, for example, be done over a series of days. Children should attempt </a:t>
            </a:r>
            <a:r>
              <a:rPr lang="en-GB" b="1" dirty="0" smtClean="0"/>
              <a:t>at least two </a:t>
            </a:r>
            <a:r>
              <a:rPr lang="en-GB" dirty="0" smtClean="0"/>
              <a:t>out of the three activities. Completed activities should be submitted before …</a:t>
            </a:r>
          </a:p>
          <a:p>
            <a:pPr>
              <a:lnSpc>
                <a:spcPct val="150000"/>
              </a:lnSpc>
            </a:pPr>
            <a:endParaRPr lang="en-GB" dirty="0" smtClean="0"/>
          </a:p>
        </p:txBody>
      </p:sp>
      <p:sp>
        <p:nvSpPr>
          <p:cNvPr id="2" name="Rectangle 1"/>
          <p:cNvSpPr/>
          <p:nvPr/>
        </p:nvSpPr>
        <p:spPr>
          <a:xfrm>
            <a:off x="114336" y="672653"/>
            <a:ext cx="8747276" cy="1754326"/>
          </a:xfrm>
          <a:prstGeom prst="rect">
            <a:avLst/>
          </a:prstGeom>
        </p:spPr>
        <p:txBody>
          <a:bodyPr wrap="square">
            <a:spAutoFit/>
          </a:bodyPr>
          <a:lstStyle/>
          <a:p>
            <a:pPr>
              <a:lnSpc>
                <a:spcPct val="150000"/>
              </a:lnSpc>
            </a:pPr>
            <a:r>
              <a:rPr lang="en-GB" b="1" dirty="0"/>
              <a:t>Warm-up Activities</a:t>
            </a:r>
          </a:p>
          <a:p>
            <a:pPr>
              <a:lnSpc>
                <a:spcPct val="150000"/>
              </a:lnSpc>
            </a:pPr>
            <a:r>
              <a:rPr lang="en-GB" dirty="0"/>
              <a:t>You might want to use one of the warm-up activities before your child starts writing.                       These are designed to be fun and to develop and hopefully increase your child’s vocabulary and perhaps even help with their spelling.</a:t>
            </a:r>
          </a:p>
        </p:txBody>
      </p:sp>
    </p:spTree>
    <p:extLst>
      <p:ext uri="{BB962C8B-B14F-4D97-AF65-F5344CB8AC3E}">
        <p14:creationId xmlns:p14="http://schemas.microsoft.com/office/powerpoint/2010/main" val="3138878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4543" y="140398"/>
            <a:ext cx="4880567" cy="369332"/>
          </a:xfrm>
          <a:prstGeom prst="rect">
            <a:avLst/>
          </a:prstGeom>
          <a:noFill/>
        </p:spPr>
        <p:txBody>
          <a:bodyPr wrap="none" rtlCol="0">
            <a:spAutoFit/>
          </a:bodyPr>
          <a:lstStyle/>
          <a:p>
            <a:r>
              <a:rPr lang="en-GB" b="1" dirty="0"/>
              <a:t>Year </a:t>
            </a:r>
            <a:r>
              <a:rPr lang="en-GB" b="1" dirty="0" smtClean="0"/>
              <a:t>4 – </a:t>
            </a:r>
            <a:r>
              <a:rPr lang="en-GB" b="1" smtClean="0"/>
              <a:t>Activity 3 – </a:t>
            </a:r>
            <a:r>
              <a:rPr lang="en-GB" b="1" dirty="0" smtClean="0"/>
              <a:t>Diary Entry – Planning Sheet</a:t>
            </a:r>
            <a:endParaRPr lang="en-GB" b="1" dirty="0"/>
          </a:p>
        </p:txBody>
      </p:sp>
      <p:sp>
        <p:nvSpPr>
          <p:cNvPr id="3" name="Rectangle 2"/>
          <p:cNvSpPr/>
          <p:nvPr/>
        </p:nvSpPr>
        <p:spPr>
          <a:xfrm>
            <a:off x="3477782" y="4247527"/>
            <a:ext cx="4572000" cy="464871"/>
          </a:xfrm>
          <a:prstGeom prst="rect">
            <a:avLst/>
          </a:prstGeom>
        </p:spPr>
        <p:txBody>
          <a:bodyPr>
            <a:spAutoFit/>
          </a:bodyPr>
          <a:lstStyle/>
          <a:p>
            <a:pPr marL="285750" indent="-285750">
              <a:lnSpc>
                <a:spcPct val="150000"/>
              </a:lnSpc>
              <a:buFont typeface="Arial" panose="020B0604020202020204" pitchFamily="34" charset="0"/>
              <a:buChar char="•"/>
            </a:pPr>
            <a:endParaRPr lang="en-GB" b="1" i="1" dirty="0"/>
          </a:p>
        </p:txBody>
      </p:sp>
      <p:graphicFrame>
        <p:nvGraphicFramePr>
          <p:cNvPr id="4" name="Table 3"/>
          <p:cNvGraphicFramePr>
            <a:graphicFrameLocks noGrp="1"/>
          </p:cNvGraphicFramePr>
          <p:nvPr>
            <p:extLst>
              <p:ext uri="{D42A27DB-BD31-4B8C-83A1-F6EECF244321}">
                <p14:modId xmlns:p14="http://schemas.microsoft.com/office/powerpoint/2010/main" val="882473964"/>
              </p:ext>
            </p:extLst>
          </p:nvPr>
        </p:nvGraphicFramePr>
        <p:xfrm>
          <a:off x="185703" y="622648"/>
          <a:ext cx="7506015" cy="6174582"/>
        </p:xfrm>
        <a:graphic>
          <a:graphicData uri="http://schemas.openxmlformats.org/drawingml/2006/table">
            <a:tbl>
              <a:tblPr firstRow="1" bandRow="1">
                <a:tableStyleId>{5940675A-B579-460E-94D1-54222C63F5DA}</a:tableStyleId>
              </a:tblPr>
              <a:tblGrid>
                <a:gridCol w="7506015"/>
              </a:tblGrid>
              <a:tr h="1797823">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b="1" i="1" dirty="0" smtClean="0"/>
                        <a:t>How are you going to start your diary to</a:t>
                      </a:r>
                      <a:r>
                        <a:rPr lang="en-GB" b="1" i="1" baseline="0" dirty="0" smtClean="0"/>
                        <a:t> explain your feelings and what is happening</a:t>
                      </a:r>
                      <a:r>
                        <a:rPr lang="en-GB" b="1" i="1" dirty="0" smtClean="0"/>
                        <a:t>? Remember you are starting</a:t>
                      </a:r>
                      <a:r>
                        <a:rPr lang="en-GB" b="1" i="1" baseline="0" dirty="0" smtClean="0"/>
                        <a:t> your entry on the plane.</a:t>
                      </a:r>
                      <a:endParaRPr lang="en-GB" b="1" i="1" dirty="0" smtClean="0"/>
                    </a:p>
                  </a:txBody>
                  <a:tcPr/>
                </a:tc>
              </a:tr>
              <a:tr h="1313519">
                <a:tc>
                  <a:txBody>
                    <a:bodyPr/>
                    <a:lstStyle/>
                    <a:p>
                      <a:pPr>
                        <a:lnSpc>
                          <a:spcPct val="150000"/>
                        </a:lnSpc>
                      </a:pPr>
                      <a:r>
                        <a:rPr lang="en-GB" b="1" i="1" dirty="0" smtClean="0"/>
                        <a:t>Think about how a diary is written</a:t>
                      </a:r>
                      <a:r>
                        <a:rPr lang="en-GB" b="1" i="1" baseline="0" dirty="0" smtClean="0"/>
                        <a:t>. </a:t>
                      </a:r>
                    </a:p>
                    <a:p>
                      <a:pPr>
                        <a:lnSpc>
                          <a:spcPct val="150000"/>
                        </a:lnSpc>
                      </a:pPr>
                      <a:r>
                        <a:rPr lang="en-GB" b="1" i="1" baseline="0" dirty="0" smtClean="0"/>
                        <a:t>What do you need to remember?</a:t>
                      </a:r>
                      <a:endParaRPr lang="en-GB" b="1" i="1" dirty="0"/>
                    </a:p>
                  </a:txBody>
                  <a:tcPr/>
                </a:tc>
              </a:tr>
              <a:tr h="1313519">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b="1" i="1" dirty="0" smtClean="0"/>
                        <a:t>What words might be useful?</a:t>
                      </a:r>
                    </a:p>
                    <a:p>
                      <a:pPr marL="0" marR="0" lvl="0" indent="0" algn="l" defTabSz="914400" rtl="0" eaLnBrk="1" fontAlgn="auto" latinLnBrk="0" hangingPunct="1">
                        <a:lnSpc>
                          <a:spcPct val="150000"/>
                        </a:lnSpc>
                        <a:spcBef>
                          <a:spcPts val="0"/>
                        </a:spcBef>
                        <a:spcAft>
                          <a:spcPts val="0"/>
                        </a:spcAft>
                        <a:buClrTx/>
                        <a:buSzTx/>
                        <a:buFontTx/>
                        <a:buNone/>
                        <a:tabLst/>
                        <a:defRPr/>
                      </a:pPr>
                      <a:endParaRPr lang="en-GB" b="1" i="1" dirty="0" smtClean="0"/>
                    </a:p>
                    <a:p>
                      <a:pPr>
                        <a:lnSpc>
                          <a:spcPct val="150000"/>
                        </a:lnSpc>
                      </a:pPr>
                      <a:endParaRPr lang="en-GB" dirty="0"/>
                    </a:p>
                  </a:txBody>
                  <a:tcPr/>
                </a:tc>
              </a:tr>
              <a:tr h="1721163">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b="1" i="1" dirty="0" smtClean="0"/>
                        <a:t>How are you going to end your diary entry to make                                                   the reader want</a:t>
                      </a:r>
                      <a:r>
                        <a:rPr lang="en-GB" b="1" i="1" baseline="0" dirty="0" smtClean="0"/>
                        <a:t> to read the next entry</a:t>
                      </a:r>
                      <a:r>
                        <a:rPr lang="en-GB" b="1" i="1" dirty="0" smtClean="0"/>
                        <a:t>?</a:t>
                      </a:r>
                    </a:p>
                    <a:p>
                      <a:pPr marL="0" marR="0" lvl="0" indent="0" algn="l" defTabSz="914400" rtl="0" eaLnBrk="1" fontAlgn="auto" latinLnBrk="0" hangingPunct="1">
                        <a:lnSpc>
                          <a:spcPct val="150000"/>
                        </a:lnSpc>
                        <a:spcBef>
                          <a:spcPts val="0"/>
                        </a:spcBef>
                        <a:spcAft>
                          <a:spcPts val="0"/>
                        </a:spcAft>
                        <a:buClrTx/>
                        <a:buSzTx/>
                        <a:buFontTx/>
                        <a:buNone/>
                        <a:tabLst/>
                        <a:defRPr/>
                      </a:pPr>
                      <a:endParaRPr lang="en-GB" b="1" i="1" dirty="0" smtClean="0"/>
                    </a:p>
                    <a:p>
                      <a:pPr>
                        <a:lnSpc>
                          <a:spcPct val="150000"/>
                        </a:lnSpc>
                      </a:pPr>
                      <a:endParaRPr lang="en-GB" dirty="0"/>
                    </a:p>
                  </a:txBody>
                  <a:tcPr/>
                </a:tc>
              </a:tr>
            </a:tbl>
          </a:graphicData>
        </a:graphic>
      </p:graphicFrame>
      <p:pic>
        <p:nvPicPr>
          <p:cNvPr id="6" name="Picture 5"/>
          <p:cNvPicPr>
            <a:picLocks noChangeAspect="1"/>
          </p:cNvPicPr>
          <p:nvPr/>
        </p:nvPicPr>
        <p:blipFill>
          <a:blip r:embed="rId2"/>
          <a:stretch>
            <a:fillRect/>
          </a:stretch>
        </p:blipFill>
        <p:spPr>
          <a:xfrm>
            <a:off x="6945514" y="4696345"/>
            <a:ext cx="1568283" cy="1961411"/>
          </a:xfrm>
          <a:prstGeom prst="rect">
            <a:avLst/>
          </a:prstGeom>
        </p:spPr>
      </p:pic>
      <p:sp>
        <p:nvSpPr>
          <p:cNvPr id="7" name="Cloud 6"/>
          <p:cNvSpPr/>
          <p:nvPr/>
        </p:nvSpPr>
        <p:spPr>
          <a:xfrm>
            <a:off x="4987278" y="1546412"/>
            <a:ext cx="4156722" cy="317350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t>
            </a:r>
            <a:endParaRPr lang="en-GB" dirty="0"/>
          </a:p>
        </p:txBody>
      </p:sp>
      <p:sp>
        <p:nvSpPr>
          <p:cNvPr id="8" name="Rectangle 7"/>
          <p:cNvSpPr/>
          <p:nvPr/>
        </p:nvSpPr>
        <p:spPr>
          <a:xfrm>
            <a:off x="4862994" y="1893168"/>
            <a:ext cx="4572000" cy="2169825"/>
          </a:xfrm>
          <a:prstGeom prst="rect">
            <a:avLst/>
          </a:prstGeom>
        </p:spPr>
        <p:txBody>
          <a:bodyPr>
            <a:spAutoFit/>
          </a:bodyPr>
          <a:lstStyle/>
          <a:p>
            <a:pPr algn="ctr">
              <a:lnSpc>
                <a:spcPct val="150000"/>
              </a:lnSpc>
            </a:pPr>
            <a:r>
              <a:rPr lang="en-GB" b="1" dirty="0">
                <a:solidFill>
                  <a:schemeClr val="bg1"/>
                </a:solidFill>
              </a:rPr>
              <a:t>Don’t forget you are writing </a:t>
            </a:r>
            <a:r>
              <a:rPr lang="en-GB" b="1" dirty="0" smtClean="0">
                <a:solidFill>
                  <a:schemeClr val="bg1"/>
                </a:solidFill>
              </a:rPr>
              <a:t>                                           in character. Remember to write                               like the character would think.                                    Think about how to start and                                        end your diary entry/entries.</a:t>
            </a:r>
            <a:endParaRPr lang="en-GB" b="1" dirty="0">
              <a:solidFill>
                <a:schemeClr val="bg1"/>
              </a:solidFill>
            </a:endParaRPr>
          </a:p>
        </p:txBody>
      </p:sp>
    </p:spTree>
    <p:extLst>
      <p:ext uri="{BB962C8B-B14F-4D97-AF65-F5344CB8AC3E}">
        <p14:creationId xmlns:p14="http://schemas.microsoft.com/office/powerpoint/2010/main" val="582054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07558386"/>
              </p:ext>
            </p:extLst>
          </p:nvPr>
        </p:nvGraphicFramePr>
        <p:xfrm>
          <a:off x="112058" y="92636"/>
          <a:ext cx="8588189" cy="6675120"/>
        </p:xfrm>
        <a:graphic>
          <a:graphicData uri="http://schemas.openxmlformats.org/drawingml/2006/table">
            <a:tbl>
              <a:tblPr firstRow="1" bandRow="1">
                <a:tableStyleId>{5940675A-B579-460E-94D1-54222C63F5DA}</a:tableStyleId>
              </a:tblPr>
              <a:tblGrid>
                <a:gridCol w="8588189"/>
              </a:tblGrid>
              <a:tr h="370840">
                <a:tc>
                  <a:txBody>
                    <a:bodyPr/>
                    <a:lstStyle/>
                    <a:p>
                      <a:pPr>
                        <a:lnSpc>
                          <a:spcPct val="150000"/>
                        </a:lnSpc>
                      </a:pPr>
                      <a:r>
                        <a:rPr lang="en-GB" b="1" dirty="0" smtClean="0"/>
                        <a:t>Writing Checklist</a:t>
                      </a:r>
                      <a:endParaRPr lang="en-GB" b="1" dirty="0"/>
                    </a:p>
                  </a:txBody>
                  <a:tcPr/>
                </a:tc>
              </a:tr>
              <a:tr h="370840">
                <a:tc>
                  <a:txBody>
                    <a:bodyPr/>
                    <a:lstStyle/>
                    <a:p>
                      <a:pPr>
                        <a:lnSpc>
                          <a:spcPct val="150000"/>
                        </a:lnSpc>
                      </a:pPr>
                      <a:r>
                        <a:rPr lang="en-GB" dirty="0" smtClean="0"/>
                        <a:t>Read it aloud</a:t>
                      </a:r>
                      <a:r>
                        <a:rPr lang="en-GB" baseline="0" dirty="0" smtClean="0"/>
                        <a:t> to someone else OR ask someone to read it to you. </a:t>
                      </a:r>
                    </a:p>
                    <a:p>
                      <a:pPr>
                        <a:lnSpc>
                          <a:spcPct val="150000"/>
                        </a:lnSpc>
                      </a:pPr>
                      <a:r>
                        <a:rPr lang="en-GB" baseline="0" dirty="0" smtClean="0"/>
                        <a:t>Does it make sense all the way through? Does it have a beginning and an end?</a:t>
                      </a:r>
                      <a:endParaRPr lang="en-GB" dirty="0"/>
                    </a:p>
                  </a:txBody>
                  <a:tcPr/>
                </a:tc>
              </a:tr>
              <a:tr h="370840">
                <a:tc>
                  <a:txBody>
                    <a:bodyPr/>
                    <a:lstStyle/>
                    <a:p>
                      <a:pPr>
                        <a:lnSpc>
                          <a:spcPct val="150000"/>
                        </a:lnSpc>
                      </a:pPr>
                      <a:r>
                        <a:rPr lang="en-GB" dirty="0" smtClean="0"/>
                        <a:t>Have you matched</a:t>
                      </a:r>
                      <a:r>
                        <a:rPr lang="en-GB" baseline="0" dirty="0" smtClean="0"/>
                        <a:t> the words and sentence structures                                                                             you have used to the type of writing?</a:t>
                      </a:r>
                      <a:endParaRPr lang="en-GB" dirty="0"/>
                    </a:p>
                  </a:txBody>
                  <a:tcPr/>
                </a:tc>
              </a:tr>
              <a:tr h="370840">
                <a:tc>
                  <a:txBody>
                    <a:bodyPr/>
                    <a:lstStyle/>
                    <a:p>
                      <a:pPr>
                        <a:lnSpc>
                          <a:spcPct val="150000"/>
                        </a:lnSpc>
                      </a:pPr>
                      <a:r>
                        <a:rPr lang="en-GB" dirty="0" smtClean="0"/>
                        <a:t>Does the writing</a:t>
                      </a:r>
                      <a:r>
                        <a:rPr lang="en-GB" baseline="0" dirty="0" smtClean="0"/>
                        <a:t> do what it is supposed to do? </a:t>
                      </a:r>
                    </a:p>
                    <a:p>
                      <a:pPr>
                        <a:lnSpc>
                          <a:spcPct val="150000"/>
                        </a:lnSpc>
                      </a:pPr>
                      <a:r>
                        <a:rPr lang="en-GB" baseline="0" dirty="0" smtClean="0"/>
                        <a:t>e.g. entertain, inform, interest, persuade</a:t>
                      </a:r>
                      <a:endParaRPr lang="en-GB" dirty="0"/>
                    </a:p>
                  </a:txBody>
                  <a:tcPr/>
                </a:tc>
              </a:tr>
              <a:tr h="370840">
                <a:tc>
                  <a:txBody>
                    <a:bodyPr/>
                    <a:lstStyle/>
                    <a:p>
                      <a:pPr>
                        <a:lnSpc>
                          <a:spcPct val="150000"/>
                        </a:lnSpc>
                      </a:pPr>
                      <a:r>
                        <a:rPr lang="en-GB" dirty="0" smtClean="0"/>
                        <a:t>Have you chosen the words that you have used                                                                         carefully to</a:t>
                      </a:r>
                      <a:r>
                        <a:rPr lang="en-GB" baseline="0" dirty="0" smtClean="0"/>
                        <a:t> grab the reader</a:t>
                      </a:r>
                      <a:r>
                        <a:rPr lang="en-GB" dirty="0" smtClean="0"/>
                        <a:t>?</a:t>
                      </a:r>
                      <a:endParaRPr lang="en-GB" dirty="0"/>
                    </a:p>
                  </a:txBody>
                  <a:tcPr/>
                </a:tc>
              </a:tr>
              <a:tr h="370840">
                <a:tc>
                  <a:txBody>
                    <a:bodyPr/>
                    <a:lstStyle/>
                    <a:p>
                      <a:pPr>
                        <a:lnSpc>
                          <a:spcPct val="150000"/>
                        </a:lnSpc>
                      </a:pPr>
                      <a:r>
                        <a:rPr lang="en-GB" dirty="0" smtClean="0"/>
                        <a:t>Have you used the correct punctuation</a:t>
                      </a:r>
                      <a:r>
                        <a:rPr lang="en-GB" baseline="0" dirty="0" smtClean="0"/>
                        <a:t> where you need it?</a:t>
                      </a:r>
                      <a:endParaRPr lang="en-GB" dirty="0"/>
                    </a:p>
                  </a:txBody>
                  <a:tcPr/>
                </a:tc>
              </a:tr>
              <a:tr h="370840">
                <a:tc>
                  <a:txBody>
                    <a:bodyPr/>
                    <a:lstStyle/>
                    <a:p>
                      <a:pPr>
                        <a:lnSpc>
                          <a:spcPct val="150000"/>
                        </a:lnSpc>
                      </a:pPr>
                      <a:r>
                        <a:rPr lang="en-GB" dirty="0" smtClean="0"/>
                        <a:t>Have you stuck to</a:t>
                      </a:r>
                      <a:r>
                        <a:rPr lang="en-GB" baseline="0" dirty="0" smtClean="0"/>
                        <a:t> the same tense throughout your writing?</a:t>
                      </a:r>
                      <a:endParaRPr lang="en-GB" dirty="0"/>
                    </a:p>
                  </a:txBody>
                  <a:tcPr/>
                </a:tc>
              </a:tr>
              <a:tr h="370840">
                <a:tc>
                  <a:txBody>
                    <a:bodyPr/>
                    <a:lstStyle/>
                    <a:p>
                      <a:pPr>
                        <a:lnSpc>
                          <a:spcPct val="150000"/>
                        </a:lnSpc>
                      </a:pPr>
                      <a:r>
                        <a:rPr lang="en-GB" dirty="0" smtClean="0"/>
                        <a:t>Have you used organised your writing/used paragraphs correctly?</a:t>
                      </a:r>
                      <a:endParaRPr lang="en-GB" dirty="0"/>
                    </a:p>
                  </a:txBody>
                  <a:tcPr/>
                </a:tc>
              </a:tr>
              <a:tr h="370840">
                <a:tc>
                  <a:txBody>
                    <a:bodyPr/>
                    <a:lstStyle/>
                    <a:p>
                      <a:pPr>
                        <a:lnSpc>
                          <a:spcPct val="150000"/>
                        </a:lnSpc>
                      </a:pPr>
                      <a:r>
                        <a:rPr lang="en-GB" dirty="0" smtClean="0"/>
                        <a:t>Have you checked your spelling? Remember you can use word mats/dictionaries</a:t>
                      </a:r>
                      <a:r>
                        <a:rPr lang="en-GB" baseline="0" dirty="0" smtClean="0"/>
                        <a:t>.</a:t>
                      </a:r>
                      <a:endParaRPr lang="en-GB" dirty="0"/>
                    </a:p>
                  </a:txBody>
                  <a:tcPr/>
                </a:tc>
              </a:tr>
              <a:tr h="370840">
                <a:tc>
                  <a:txBody>
                    <a:bodyPr/>
                    <a:lstStyle/>
                    <a:p>
                      <a:pPr>
                        <a:lnSpc>
                          <a:spcPct val="150000"/>
                        </a:lnSpc>
                      </a:pPr>
                      <a:r>
                        <a:rPr lang="en-GB" dirty="0" smtClean="0"/>
                        <a:t>Is your handwriting the best it</a:t>
                      </a:r>
                      <a:r>
                        <a:rPr lang="en-GB" baseline="0" dirty="0" smtClean="0"/>
                        <a:t> can be?</a:t>
                      </a:r>
                      <a:endParaRPr lang="en-GB" dirty="0"/>
                    </a:p>
                  </a:txBody>
                  <a:tcPr/>
                </a:tc>
              </a:tr>
            </a:tbl>
          </a:graphicData>
        </a:graphic>
      </p:graphicFrame>
      <p:sp>
        <p:nvSpPr>
          <p:cNvPr id="4" name="Cloud 3"/>
          <p:cNvSpPr/>
          <p:nvPr/>
        </p:nvSpPr>
        <p:spPr>
          <a:xfrm>
            <a:off x="5154663" y="1594736"/>
            <a:ext cx="3858242" cy="2696333"/>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a:off x="5327808" y="1982572"/>
            <a:ext cx="3481471" cy="1754326"/>
          </a:xfrm>
          <a:prstGeom prst="rect">
            <a:avLst/>
          </a:prstGeom>
        </p:spPr>
        <p:txBody>
          <a:bodyPr wrap="square">
            <a:spAutoFit/>
          </a:bodyPr>
          <a:lstStyle/>
          <a:p>
            <a:pPr algn="ctr">
              <a:lnSpc>
                <a:spcPct val="150000"/>
              </a:lnSpc>
            </a:pPr>
            <a:r>
              <a:rPr lang="en-GB" b="1" dirty="0">
                <a:solidFill>
                  <a:schemeClr val="bg1"/>
                </a:solidFill>
              </a:rPr>
              <a:t>Don’t forget </a:t>
            </a:r>
            <a:r>
              <a:rPr lang="en-GB" b="1" dirty="0" smtClean="0">
                <a:solidFill>
                  <a:schemeClr val="bg1"/>
                </a:solidFill>
              </a:rPr>
              <a:t>to check                                 your writing and</a:t>
            </a:r>
          </a:p>
          <a:p>
            <a:pPr algn="ctr">
              <a:lnSpc>
                <a:spcPct val="150000"/>
              </a:lnSpc>
            </a:pPr>
            <a:r>
              <a:rPr lang="en-GB" b="1" dirty="0" smtClean="0">
                <a:solidFill>
                  <a:schemeClr val="bg1"/>
                </a:solidFill>
              </a:rPr>
              <a:t> make changes and/or </a:t>
            </a:r>
          </a:p>
          <a:p>
            <a:pPr algn="ctr">
              <a:lnSpc>
                <a:spcPct val="150000"/>
              </a:lnSpc>
            </a:pPr>
            <a:r>
              <a:rPr lang="en-GB" b="1" dirty="0" smtClean="0">
                <a:solidFill>
                  <a:schemeClr val="bg1"/>
                </a:solidFill>
              </a:rPr>
              <a:t>corrections if you need to.</a:t>
            </a:r>
            <a:endParaRPr lang="en-GB" b="1" dirty="0">
              <a:solidFill>
                <a:schemeClr val="bg1"/>
              </a:solidFill>
            </a:endParaRPr>
          </a:p>
        </p:txBody>
      </p:sp>
      <p:pic>
        <p:nvPicPr>
          <p:cNvPr id="3" name="Picture 2"/>
          <p:cNvPicPr>
            <a:picLocks noChangeAspect="1"/>
          </p:cNvPicPr>
          <p:nvPr/>
        </p:nvPicPr>
        <p:blipFill>
          <a:blip r:embed="rId2"/>
          <a:stretch>
            <a:fillRect/>
          </a:stretch>
        </p:blipFill>
        <p:spPr>
          <a:xfrm flipH="1">
            <a:off x="6760109" y="3778046"/>
            <a:ext cx="1624013" cy="1963082"/>
          </a:xfrm>
          <a:prstGeom prst="rect">
            <a:avLst/>
          </a:prstGeom>
        </p:spPr>
      </p:pic>
    </p:spTree>
    <p:extLst>
      <p:ext uri="{BB962C8B-B14F-4D97-AF65-F5344CB8AC3E}">
        <p14:creationId xmlns:p14="http://schemas.microsoft.com/office/powerpoint/2010/main" val="2023597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9355" y="635573"/>
            <a:ext cx="8485093" cy="4662815"/>
          </a:xfrm>
          <a:prstGeom prst="rect">
            <a:avLst/>
          </a:prstGeom>
          <a:noFill/>
        </p:spPr>
        <p:txBody>
          <a:bodyPr wrap="square" rtlCol="0">
            <a:spAutoFit/>
          </a:bodyPr>
          <a:lstStyle/>
          <a:p>
            <a:pPr>
              <a:lnSpc>
                <a:spcPct val="150000"/>
              </a:lnSpc>
            </a:pPr>
            <a:r>
              <a:rPr lang="en-GB" b="1" dirty="0"/>
              <a:t>Year </a:t>
            </a:r>
            <a:r>
              <a:rPr lang="en-GB" b="1" dirty="0" smtClean="0"/>
              <a:t>4 – Word Warm-Ups</a:t>
            </a:r>
          </a:p>
          <a:p>
            <a:pPr>
              <a:lnSpc>
                <a:spcPct val="150000"/>
              </a:lnSpc>
            </a:pPr>
            <a:endParaRPr lang="en-GB" b="1" dirty="0"/>
          </a:p>
          <a:p>
            <a:pPr>
              <a:lnSpc>
                <a:spcPct val="150000"/>
              </a:lnSpc>
            </a:pPr>
            <a:r>
              <a:rPr lang="en-GB" b="1" dirty="0" smtClean="0"/>
              <a:t>What’s in a word?</a:t>
            </a:r>
          </a:p>
          <a:p>
            <a:pPr marL="285750" indent="-285750">
              <a:lnSpc>
                <a:spcPct val="150000"/>
              </a:lnSpc>
              <a:buFont typeface="Arial" panose="020B0604020202020204" pitchFamily="34" charset="0"/>
              <a:buChar char="•"/>
            </a:pPr>
            <a:r>
              <a:rPr lang="en-GB" dirty="0" smtClean="0"/>
              <a:t>How many words of three letters or more can you find in a given word?</a:t>
            </a:r>
          </a:p>
          <a:p>
            <a:pPr marL="285750" indent="-285750">
              <a:lnSpc>
                <a:spcPct val="150000"/>
              </a:lnSpc>
              <a:buFont typeface="Arial" panose="020B0604020202020204" pitchFamily="34" charset="0"/>
              <a:buChar char="•"/>
            </a:pPr>
            <a:endParaRPr lang="en-GB" b="1" dirty="0"/>
          </a:p>
          <a:p>
            <a:pPr>
              <a:lnSpc>
                <a:spcPct val="150000"/>
              </a:lnSpc>
            </a:pPr>
            <a:r>
              <a:rPr lang="en-GB" b="1" dirty="0" smtClean="0"/>
              <a:t>Grab the reader</a:t>
            </a:r>
          </a:p>
          <a:p>
            <a:pPr marL="285750" indent="-285750">
              <a:lnSpc>
                <a:spcPct val="150000"/>
              </a:lnSpc>
              <a:buFont typeface="Arial" panose="020B0604020202020204" pitchFamily="34" charset="0"/>
              <a:buChar char="•"/>
            </a:pPr>
            <a:r>
              <a:rPr lang="en-GB" dirty="0" smtClean="0"/>
              <a:t>Sometimes writers put in too much detail in their writing and the reader loses interest. The challenge is to grab the reader: are you up to the challenge?</a:t>
            </a:r>
          </a:p>
          <a:p>
            <a:pPr>
              <a:lnSpc>
                <a:spcPct val="150000"/>
              </a:lnSpc>
            </a:pPr>
            <a:endParaRPr lang="en-GB" dirty="0"/>
          </a:p>
          <a:p>
            <a:pPr>
              <a:lnSpc>
                <a:spcPct val="150000"/>
              </a:lnSpc>
            </a:pPr>
            <a:r>
              <a:rPr lang="en-GB" b="1" dirty="0" smtClean="0"/>
              <a:t>Colour my World?</a:t>
            </a:r>
            <a:endParaRPr lang="en-GB" b="1" dirty="0"/>
          </a:p>
          <a:p>
            <a:pPr marL="285750" indent="-285750">
              <a:lnSpc>
                <a:spcPct val="150000"/>
              </a:lnSpc>
              <a:buFont typeface="Arial" panose="020B0604020202020204" pitchFamily="34" charset="0"/>
              <a:buChar char="•"/>
            </a:pPr>
            <a:r>
              <a:rPr lang="en-GB" dirty="0" smtClean="0"/>
              <a:t>There are many ways to describe colours? </a:t>
            </a:r>
            <a:endParaRPr lang="en-GB" dirty="0"/>
          </a:p>
        </p:txBody>
      </p:sp>
    </p:spTree>
    <p:extLst>
      <p:ext uri="{BB962C8B-B14F-4D97-AF65-F5344CB8AC3E}">
        <p14:creationId xmlns:p14="http://schemas.microsoft.com/office/powerpoint/2010/main" val="4047785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1D9CD1F8-4E8A-48D1-B7AD-90B657CC39D3}"/>
              </a:ext>
            </a:extLst>
          </p:cNvPr>
          <p:cNvSpPr txBox="1"/>
          <p:nvPr/>
        </p:nvSpPr>
        <p:spPr>
          <a:xfrm>
            <a:off x="13447" y="148322"/>
            <a:ext cx="7905750" cy="369332"/>
          </a:xfrm>
          <a:prstGeom prst="rect">
            <a:avLst/>
          </a:prstGeom>
          <a:noFill/>
        </p:spPr>
        <p:txBody>
          <a:bodyPr wrap="square" rtlCol="0">
            <a:spAutoFit/>
          </a:bodyPr>
          <a:lstStyle/>
          <a:p>
            <a:r>
              <a:rPr lang="en-GB" b="1" u="sng" dirty="0" smtClean="0"/>
              <a:t>Wordy Warm – Up – What’s in a Word?</a:t>
            </a:r>
            <a:endParaRPr lang="en-GB" b="1" u="sng" dirty="0"/>
          </a:p>
        </p:txBody>
      </p:sp>
      <p:pic>
        <p:nvPicPr>
          <p:cNvPr id="3" name="Picture 2"/>
          <p:cNvPicPr>
            <a:picLocks noChangeAspect="1"/>
          </p:cNvPicPr>
          <p:nvPr/>
        </p:nvPicPr>
        <p:blipFill>
          <a:blip r:embed="rId2"/>
          <a:stretch>
            <a:fillRect/>
          </a:stretch>
        </p:blipFill>
        <p:spPr>
          <a:xfrm>
            <a:off x="111834" y="720509"/>
            <a:ext cx="4724679" cy="3773256"/>
          </a:xfrm>
          <a:prstGeom prst="rect">
            <a:avLst/>
          </a:prstGeom>
        </p:spPr>
      </p:pic>
      <p:sp>
        <p:nvSpPr>
          <p:cNvPr id="4" name="TextBox 3"/>
          <p:cNvSpPr txBox="1"/>
          <p:nvPr/>
        </p:nvSpPr>
        <p:spPr>
          <a:xfrm>
            <a:off x="5315845" y="894754"/>
            <a:ext cx="3375212" cy="3416320"/>
          </a:xfrm>
          <a:prstGeom prst="rect">
            <a:avLst/>
          </a:prstGeom>
          <a:noFill/>
          <a:ln w="28575">
            <a:solidFill>
              <a:schemeClr val="tx1"/>
            </a:solidFill>
          </a:ln>
        </p:spPr>
        <p:txBody>
          <a:bodyPr wrap="square" rtlCol="0">
            <a:spAutoFit/>
          </a:bodyPr>
          <a:lstStyle/>
          <a:p>
            <a:pPr algn="ctr">
              <a:lnSpc>
                <a:spcPct val="150000"/>
              </a:lnSpc>
            </a:pPr>
            <a:r>
              <a:rPr lang="en-GB" dirty="0" smtClean="0"/>
              <a:t>In this painting by Henri Rousseau the tiger is camouflaged.</a:t>
            </a:r>
          </a:p>
          <a:p>
            <a:pPr algn="ctr">
              <a:lnSpc>
                <a:spcPct val="150000"/>
              </a:lnSpc>
            </a:pPr>
            <a:endParaRPr lang="en-GB" dirty="0"/>
          </a:p>
          <a:p>
            <a:pPr algn="ctr">
              <a:lnSpc>
                <a:spcPct val="150000"/>
              </a:lnSpc>
            </a:pPr>
            <a:r>
              <a:rPr lang="en-GB" dirty="0" smtClean="0"/>
              <a:t>How many different words of three letters or more can you make from the word ‘</a:t>
            </a:r>
            <a:r>
              <a:rPr lang="en-GB" b="1" dirty="0" smtClean="0"/>
              <a:t>camouflage</a:t>
            </a:r>
            <a:r>
              <a:rPr lang="en-GB" dirty="0" smtClean="0"/>
              <a:t>’? What is the longest word you can find? </a:t>
            </a:r>
          </a:p>
        </p:txBody>
      </p:sp>
      <p:sp>
        <p:nvSpPr>
          <p:cNvPr id="8" name="TextBox 7"/>
          <p:cNvSpPr txBox="1"/>
          <p:nvPr/>
        </p:nvSpPr>
        <p:spPr>
          <a:xfrm>
            <a:off x="111834" y="4701622"/>
            <a:ext cx="8283949" cy="2169825"/>
          </a:xfrm>
          <a:prstGeom prst="rect">
            <a:avLst/>
          </a:prstGeom>
          <a:noFill/>
          <a:ln w="28575">
            <a:solidFill>
              <a:schemeClr val="tx1"/>
            </a:solidFill>
          </a:ln>
        </p:spPr>
        <p:txBody>
          <a:bodyPr wrap="square" rtlCol="0">
            <a:spAutoFit/>
          </a:bodyPr>
          <a:lstStyle/>
          <a:p>
            <a:pPr algn="ctr">
              <a:lnSpc>
                <a:spcPct val="150000"/>
              </a:lnSpc>
            </a:pPr>
            <a:r>
              <a:rPr lang="en-GB" b="1" dirty="0" smtClean="0"/>
              <a:t>Colour my World</a:t>
            </a:r>
          </a:p>
          <a:p>
            <a:pPr algn="ctr">
              <a:lnSpc>
                <a:spcPct val="150000"/>
              </a:lnSpc>
            </a:pPr>
            <a:r>
              <a:rPr lang="en-GB" dirty="0" smtClean="0"/>
              <a:t>Artists use lots of different shades of paint in their artwork.</a:t>
            </a:r>
          </a:p>
          <a:p>
            <a:pPr algn="ctr">
              <a:lnSpc>
                <a:spcPct val="150000"/>
              </a:lnSpc>
            </a:pPr>
            <a:r>
              <a:rPr lang="en-GB" dirty="0" smtClean="0"/>
              <a:t>How many different words can you think of for the                                                                   following colours: </a:t>
            </a:r>
            <a:r>
              <a:rPr lang="en-GB" b="1" dirty="0" smtClean="0"/>
              <a:t>red, green, brown</a:t>
            </a:r>
            <a:r>
              <a:rPr lang="en-GB" dirty="0" smtClean="0"/>
              <a:t>?                                                                                                      In what type of writing might you use these words e.g. stories, poems, diaries?</a:t>
            </a:r>
          </a:p>
        </p:txBody>
      </p:sp>
    </p:spTree>
    <p:extLst>
      <p:ext uri="{BB962C8B-B14F-4D97-AF65-F5344CB8AC3E}">
        <p14:creationId xmlns:p14="http://schemas.microsoft.com/office/powerpoint/2010/main" val="978841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8521" y="5469190"/>
            <a:ext cx="5015752" cy="1249701"/>
          </a:xfrm>
          <a:prstGeom prst="rect">
            <a:avLst/>
          </a:prstGeom>
        </p:spPr>
        <p:txBody>
          <a:bodyPr wrap="square">
            <a:spAutoFit/>
          </a:bodyPr>
          <a:lstStyle/>
          <a:p>
            <a:pPr algn="ctr">
              <a:lnSpc>
                <a:spcPct val="150000"/>
              </a:lnSpc>
            </a:pPr>
            <a:r>
              <a:rPr lang="en-GB" sz="1600" b="1" i="1" dirty="0">
                <a:solidFill>
                  <a:srgbClr val="FFFFFF"/>
                </a:solidFill>
                <a:latin typeface="proxima-nova-alt"/>
              </a:rPr>
              <a:t>The Strange Ship</a:t>
            </a:r>
          </a:p>
          <a:p>
            <a:pPr>
              <a:lnSpc>
                <a:spcPct val="150000"/>
              </a:lnSpc>
            </a:pPr>
            <a:r>
              <a:rPr lang="en-GB" b="1" dirty="0"/>
              <a:t>The Mysterious Door</a:t>
            </a:r>
          </a:p>
          <a:p>
            <a:pPr>
              <a:lnSpc>
                <a:spcPct val="150000"/>
              </a:lnSpc>
            </a:pPr>
            <a:r>
              <a:rPr lang="en-GB" b="1" dirty="0"/>
              <a:t>Photo courtesy of Anna </a:t>
            </a:r>
            <a:r>
              <a:rPr lang="en-GB" b="1" dirty="0" err="1" smtClean="0"/>
              <a:t>Whiteley</a:t>
            </a:r>
            <a:r>
              <a:rPr lang="en-GB" b="1" dirty="0"/>
              <a:t> </a:t>
            </a:r>
            <a:r>
              <a:rPr lang="en-GB" b="1" i="1" dirty="0" err="1" smtClean="0"/>
              <a:t>Pobble</a:t>
            </a:r>
            <a:r>
              <a:rPr lang="en-GB" b="1" i="1" dirty="0" smtClean="0"/>
              <a:t> 365</a:t>
            </a:r>
            <a:r>
              <a:rPr lang="en-GB" sz="1600" b="1" i="1" dirty="0" smtClean="0">
                <a:solidFill>
                  <a:srgbClr val="FFFFFF"/>
                </a:solidFill>
                <a:latin typeface="proxima-nova-alt"/>
              </a:rPr>
              <a:t>) </a:t>
            </a:r>
            <a:endParaRPr lang="en-GB" sz="1600" b="1" i="1" u="none" strike="noStrike" dirty="0">
              <a:solidFill>
                <a:srgbClr val="FFFFFF"/>
              </a:solidFill>
              <a:effectLst/>
              <a:latin typeface="proxima-nova-alt"/>
            </a:endParaRPr>
          </a:p>
        </p:txBody>
      </p:sp>
      <p:sp>
        <p:nvSpPr>
          <p:cNvPr id="4" name="TextBox 3">
            <a:extLst>
              <a:ext uri="{FF2B5EF4-FFF2-40B4-BE49-F238E27FC236}">
                <a16:creationId xmlns:a16="http://schemas.microsoft.com/office/drawing/2014/main" xmlns="" id="{8FF3265C-8EC0-4B58-845B-598CD7377F1A}"/>
              </a:ext>
            </a:extLst>
          </p:cNvPr>
          <p:cNvSpPr txBox="1"/>
          <p:nvPr/>
        </p:nvSpPr>
        <p:spPr>
          <a:xfrm>
            <a:off x="191286" y="709267"/>
            <a:ext cx="8777903" cy="1338828"/>
          </a:xfrm>
          <a:prstGeom prst="rect">
            <a:avLst/>
          </a:prstGeom>
          <a:noFill/>
          <a:ln w="28575">
            <a:solidFill>
              <a:schemeClr val="tx1"/>
            </a:solidFill>
          </a:ln>
        </p:spPr>
        <p:txBody>
          <a:bodyPr wrap="square" rtlCol="0">
            <a:spAutoFit/>
          </a:bodyPr>
          <a:lstStyle/>
          <a:p>
            <a:pPr algn="ctr">
              <a:lnSpc>
                <a:spcPct val="150000"/>
              </a:lnSpc>
            </a:pPr>
            <a:r>
              <a:rPr lang="en-GB" dirty="0" smtClean="0"/>
              <a:t>Really effective writing ‘grabs’ the reader. In this paragraph there is too much information and the reader has become bored and doesn’t want to read on. Improve the paragraph so that it does grab the reader and make them want to read on. Sometimes less is more!</a:t>
            </a:r>
            <a:endParaRPr lang="en-GB" dirty="0"/>
          </a:p>
        </p:txBody>
      </p:sp>
      <p:sp>
        <p:nvSpPr>
          <p:cNvPr id="5" name="TextBox 4">
            <a:extLst>
              <a:ext uri="{FF2B5EF4-FFF2-40B4-BE49-F238E27FC236}">
                <a16:creationId xmlns:a16="http://schemas.microsoft.com/office/drawing/2014/main" xmlns="" id="{1D9CD1F8-4E8A-48D1-B7AD-90B657CC39D3}"/>
              </a:ext>
            </a:extLst>
          </p:cNvPr>
          <p:cNvSpPr txBox="1"/>
          <p:nvPr/>
        </p:nvSpPr>
        <p:spPr>
          <a:xfrm>
            <a:off x="76425" y="165361"/>
            <a:ext cx="7905750" cy="369332"/>
          </a:xfrm>
          <a:prstGeom prst="rect">
            <a:avLst/>
          </a:prstGeom>
          <a:noFill/>
        </p:spPr>
        <p:txBody>
          <a:bodyPr wrap="square" rtlCol="0">
            <a:spAutoFit/>
          </a:bodyPr>
          <a:lstStyle/>
          <a:p>
            <a:r>
              <a:rPr lang="en-GB" b="1" u="sng" dirty="0" smtClean="0"/>
              <a:t>Wordy Warm - Up</a:t>
            </a:r>
            <a:endParaRPr lang="en-GB" b="1" u="sng" dirty="0"/>
          </a:p>
        </p:txBody>
      </p:sp>
      <p:pic>
        <p:nvPicPr>
          <p:cNvPr id="6" name="Picture 5"/>
          <p:cNvPicPr>
            <a:picLocks noChangeAspect="1"/>
          </p:cNvPicPr>
          <p:nvPr/>
        </p:nvPicPr>
        <p:blipFill>
          <a:blip r:embed="rId2"/>
          <a:stretch>
            <a:fillRect/>
          </a:stretch>
        </p:blipFill>
        <p:spPr>
          <a:xfrm>
            <a:off x="258521" y="2252246"/>
            <a:ext cx="5322008" cy="3541554"/>
          </a:xfrm>
          <a:prstGeom prst="rect">
            <a:avLst/>
          </a:prstGeom>
        </p:spPr>
      </p:pic>
      <p:sp>
        <p:nvSpPr>
          <p:cNvPr id="8" name="TextBox 7">
            <a:extLst>
              <a:ext uri="{FF2B5EF4-FFF2-40B4-BE49-F238E27FC236}">
                <a16:creationId xmlns:a16="http://schemas.microsoft.com/office/drawing/2014/main" xmlns="" id="{8FF3265C-8EC0-4B58-845B-598CD7377F1A}"/>
              </a:ext>
            </a:extLst>
          </p:cNvPr>
          <p:cNvSpPr txBox="1"/>
          <p:nvPr/>
        </p:nvSpPr>
        <p:spPr>
          <a:xfrm>
            <a:off x="5768788" y="2335801"/>
            <a:ext cx="3200401" cy="4247317"/>
          </a:xfrm>
          <a:prstGeom prst="rect">
            <a:avLst/>
          </a:prstGeom>
          <a:noFill/>
          <a:ln w="28575">
            <a:solidFill>
              <a:schemeClr val="tx1"/>
            </a:solidFill>
          </a:ln>
        </p:spPr>
        <p:txBody>
          <a:bodyPr wrap="square" rtlCol="0">
            <a:spAutoFit/>
          </a:bodyPr>
          <a:lstStyle/>
          <a:p>
            <a:pPr algn="ctr">
              <a:lnSpc>
                <a:spcPct val="150000"/>
              </a:lnSpc>
            </a:pPr>
            <a:r>
              <a:rPr lang="en-GB" i="1" dirty="0" smtClean="0"/>
              <a:t>The twenty-three light-grey smallish and biggish pebbly stones that were not quite round were on top of each other making little piles. At the side of the dark and light grey little and big lumps of rock was a small door which had a very little, tiny round ring which perhaps you could use to knock on the door. </a:t>
            </a:r>
            <a:endParaRPr lang="en-GB" i="1" dirty="0"/>
          </a:p>
        </p:txBody>
      </p:sp>
    </p:spTree>
    <p:extLst>
      <p:ext uri="{BB962C8B-B14F-4D97-AF65-F5344CB8AC3E}">
        <p14:creationId xmlns:p14="http://schemas.microsoft.com/office/powerpoint/2010/main" val="2245527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023" y="52254"/>
            <a:ext cx="8727141" cy="6601807"/>
          </a:xfrm>
          <a:prstGeom prst="rect">
            <a:avLst/>
          </a:prstGeom>
          <a:noFill/>
        </p:spPr>
        <p:txBody>
          <a:bodyPr wrap="square" rtlCol="0">
            <a:spAutoFit/>
          </a:bodyPr>
          <a:lstStyle/>
          <a:p>
            <a:pPr>
              <a:lnSpc>
                <a:spcPct val="150000"/>
              </a:lnSpc>
            </a:pPr>
            <a:r>
              <a:rPr lang="en-GB" b="1" dirty="0"/>
              <a:t>Notes for parents </a:t>
            </a:r>
          </a:p>
          <a:p>
            <a:pPr>
              <a:lnSpc>
                <a:spcPct val="150000"/>
              </a:lnSpc>
            </a:pPr>
            <a:endParaRPr lang="en-GB" sz="800" dirty="0"/>
          </a:p>
          <a:p>
            <a:pPr>
              <a:lnSpc>
                <a:spcPct val="150000"/>
              </a:lnSpc>
            </a:pPr>
            <a:r>
              <a:rPr lang="en-GB" sz="1600" dirty="0"/>
              <a:t>These activities are designed to assess what children can do independently.</a:t>
            </a:r>
          </a:p>
          <a:p>
            <a:pPr>
              <a:lnSpc>
                <a:spcPct val="150000"/>
              </a:lnSpc>
            </a:pPr>
            <a:endParaRPr lang="en-GB" sz="800" dirty="0"/>
          </a:p>
          <a:p>
            <a:pPr>
              <a:lnSpc>
                <a:spcPct val="150000"/>
              </a:lnSpc>
            </a:pPr>
            <a:r>
              <a:rPr lang="en-GB" sz="1600" dirty="0"/>
              <a:t>Children will need help in reading and understanding each task. They will benefit from your encouragement whilst they are doing each one, but please ensure that the ideas and the work are the children’s own.</a:t>
            </a:r>
          </a:p>
          <a:p>
            <a:pPr>
              <a:lnSpc>
                <a:spcPct val="150000"/>
              </a:lnSpc>
            </a:pPr>
            <a:endParaRPr lang="en-GB" sz="800" dirty="0"/>
          </a:p>
          <a:p>
            <a:pPr>
              <a:lnSpc>
                <a:spcPct val="150000"/>
              </a:lnSpc>
            </a:pPr>
            <a:r>
              <a:rPr lang="en-GB" sz="1600" dirty="0"/>
              <a:t>We are not expecting or looking for perfection, any mistakes your child may make will help us plan their next steps in learning.</a:t>
            </a:r>
          </a:p>
          <a:p>
            <a:pPr>
              <a:lnSpc>
                <a:spcPct val="150000"/>
              </a:lnSpc>
            </a:pPr>
            <a:endParaRPr lang="en-GB" sz="800" dirty="0"/>
          </a:p>
          <a:p>
            <a:pPr>
              <a:lnSpc>
                <a:spcPct val="150000"/>
              </a:lnSpc>
            </a:pPr>
            <a:r>
              <a:rPr lang="en-GB" sz="1600" dirty="0"/>
              <a:t>If you do help, or support your child in any way please can you make a note so that we know if certain parts have been aided by an adult. E.g. Edna asked how to spell the words underlined and I helped her sound them out/use her word mat OR Edgar needed lots of encouragement to start his invitation so we wrote the first sentence together.</a:t>
            </a:r>
          </a:p>
          <a:p>
            <a:pPr>
              <a:lnSpc>
                <a:spcPct val="150000"/>
              </a:lnSpc>
            </a:pPr>
            <a:endParaRPr lang="en-GB" sz="800" dirty="0"/>
          </a:p>
          <a:p>
            <a:pPr>
              <a:lnSpc>
                <a:spcPct val="150000"/>
              </a:lnSpc>
            </a:pPr>
            <a:r>
              <a:rPr lang="en-GB" sz="1600" dirty="0"/>
              <a:t>More than anything try to allow your child’s imagination to shine through. Ask them, and encourage them, to do the very best they can by motivating them with praise for their efforts. Do feel free to make suggestions to your children but try to phrase them as questions rather than giving them the answer. E.g. Have you used your word mat to help you with your spelling? </a:t>
            </a:r>
          </a:p>
        </p:txBody>
      </p:sp>
    </p:spTree>
    <p:extLst>
      <p:ext uri="{BB962C8B-B14F-4D97-AF65-F5344CB8AC3E}">
        <p14:creationId xmlns:p14="http://schemas.microsoft.com/office/powerpoint/2010/main" val="2854410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4543" y="220637"/>
            <a:ext cx="3494546" cy="369332"/>
          </a:xfrm>
          <a:prstGeom prst="rect">
            <a:avLst/>
          </a:prstGeom>
          <a:noFill/>
        </p:spPr>
        <p:txBody>
          <a:bodyPr wrap="none" rtlCol="0">
            <a:spAutoFit/>
          </a:bodyPr>
          <a:lstStyle/>
          <a:p>
            <a:r>
              <a:rPr lang="en-GB" b="1" dirty="0"/>
              <a:t>Year </a:t>
            </a:r>
            <a:r>
              <a:rPr lang="en-GB" b="1" dirty="0" smtClean="0"/>
              <a:t>4 </a:t>
            </a:r>
            <a:r>
              <a:rPr lang="en-GB" b="1" dirty="0"/>
              <a:t>– Activity 1 – </a:t>
            </a:r>
            <a:r>
              <a:rPr lang="en-GB" b="1" dirty="0" smtClean="0"/>
              <a:t>Missing Poster</a:t>
            </a:r>
            <a:endParaRPr lang="en-GB" b="1" dirty="0"/>
          </a:p>
        </p:txBody>
      </p:sp>
      <p:sp>
        <p:nvSpPr>
          <p:cNvPr id="5" name="TextBox 4"/>
          <p:cNvSpPr txBox="1"/>
          <p:nvPr/>
        </p:nvSpPr>
        <p:spPr>
          <a:xfrm>
            <a:off x="134543" y="668949"/>
            <a:ext cx="8915328" cy="5690019"/>
          </a:xfrm>
          <a:prstGeom prst="rect">
            <a:avLst/>
          </a:prstGeom>
          <a:noFill/>
        </p:spPr>
        <p:txBody>
          <a:bodyPr wrap="square" rtlCol="0">
            <a:spAutoFit/>
          </a:bodyPr>
          <a:lstStyle/>
          <a:p>
            <a:pPr>
              <a:lnSpc>
                <a:spcPct val="150000"/>
              </a:lnSpc>
            </a:pPr>
            <a:r>
              <a:rPr lang="en-GB" dirty="0"/>
              <a:t>In the story </a:t>
            </a:r>
            <a:r>
              <a:rPr lang="en-GB" dirty="0" smtClean="0"/>
              <a:t>The Explorer by Katherine </a:t>
            </a:r>
            <a:r>
              <a:rPr lang="en-GB" dirty="0" err="1" smtClean="0"/>
              <a:t>Rundell</a:t>
            </a:r>
            <a:r>
              <a:rPr lang="en-GB" dirty="0" smtClean="0"/>
              <a:t>, a small plane with several passengers on it has crashed in the Amazon rainforest. Their relatives want to create a Missing Poster to inform people about what has happened.</a:t>
            </a:r>
          </a:p>
          <a:p>
            <a:pPr>
              <a:lnSpc>
                <a:spcPct val="150000"/>
              </a:lnSpc>
            </a:pPr>
            <a:endParaRPr lang="en-GB" sz="1050" dirty="0"/>
          </a:p>
          <a:p>
            <a:pPr>
              <a:lnSpc>
                <a:spcPct val="150000"/>
              </a:lnSpc>
            </a:pPr>
            <a:endParaRPr lang="en-GB" sz="400" dirty="0" smtClean="0"/>
          </a:p>
          <a:p>
            <a:pPr>
              <a:lnSpc>
                <a:spcPct val="150000"/>
              </a:lnSpc>
            </a:pPr>
            <a:r>
              <a:rPr lang="en-GB" dirty="0" smtClean="0"/>
              <a:t>Think about:</a:t>
            </a:r>
          </a:p>
          <a:p>
            <a:pPr>
              <a:lnSpc>
                <a:spcPct val="150000"/>
              </a:lnSpc>
            </a:pPr>
            <a:endParaRPr lang="en-GB" sz="600" dirty="0" smtClean="0"/>
          </a:p>
          <a:p>
            <a:pPr marL="285750" indent="-285750">
              <a:lnSpc>
                <a:spcPct val="150000"/>
              </a:lnSpc>
              <a:buFont typeface="Arial" panose="020B0604020202020204" pitchFamily="34" charset="0"/>
              <a:buChar char="•"/>
            </a:pPr>
            <a:r>
              <a:rPr lang="en-GB" dirty="0" smtClean="0"/>
              <a:t>How to make the poster eye-catching</a:t>
            </a:r>
          </a:p>
          <a:p>
            <a:pPr marL="285750" indent="-285750">
              <a:lnSpc>
                <a:spcPct val="150000"/>
              </a:lnSpc>
              <a:buFont typeface="Arial" panose="020B0604020202020204" pitchFamily="34" charset="0"/>
              <a:buChar char="•"/>
            </a:pPr>
            <a:r>
              <a:rPr lang="en-GB" dirty="0" smtClean="0"/>
              <a:t>How you are going to layout the poster</a:t>
            </a:r>
          </a:p>
          <a:p>
            <a:pPr marL="285750" indent="-285750">
              <a:lnSpc>
                <a:spcPct val="150000"/>
              </a:lnSpc>
              <a:buFont typeface="Arial" panose="020B0604020202020204" pitchFamily="34" charset="0"/>
              <a:buChar char="•"/>
            </a:pPr>
            <a:r>
              <a:rPr lang="en-GB" dirty="0"/>
              <a:t>T</a:t>
            </a:r>
            <a:r>
              <a:rPr lang="en-GB" dirty="0" smtClean="0"/>
              <a:t>he </a:t>
            </a:r>
            <a:r>
              <a:rPr lang="en-GB" dirty="0"/>
              <a:t>information that needs to go onto the poster</a:t>
            </a:r>
            <a:endParaRPr lang="en-GB" dirty="0" smtClean="0"/>
          </a:p>
          <a:p>
            <a:pPr>
              <a:lnSpc>
                <a:spcPct val="150000"/>
              </a:lnSpc>
            </a:pPr>
            <a:endParaRPr lang="en-GB" sz="600" dirty="0"/>
          </a:p>
          <a:p>
            <a:pPr>
              <a:lnSpc>
                <a:spcPct val="150000"/>
              </a:lnSpc>
            </a:pPr>
            <a:r>
              <a:rPr lang="en-GB" dirty="0"/>
              <a:t>	 Ꙭ  </a:t>
            </a:r>
            <a:r>
              <a:rPr lang="en-GB" dirty="0" smtClean="0"/>
              <a:t>Who is missing</a:t>
            </a:r>
          </a:p>
          <a:p>
            <a:pPr>
              <a:lnSpc>
                <a:spcPct val="150000"/>
              </a:lnSpc>
            </a:pPr>
            <a:r>
              <a:rPr lang="en-GB" dirty="0" smtClean="0"/>
              <a:t>	 Ꙭ  How did they go missing</a:t>
            </a:r>
            <a:endParaRPr lang="en-GB" dirty="0"/>
          </a:p>
          <a:p>
            <a:pPr>
              <a:lnSpc>
                <a:spcPct val="150000"/>
              </a:lnSpc>
            </a:pPr>
            <a:r>
              <a:rPr lang="en-GB" dirty="0" smtClean="0"/>
              <a:t>	</a:t>
            </a:r>
            <a:r>
              <a:rPr lang="en-GB" dirty="0"/>
              <a:t> Ꙭ</a:t>
            </a:r>
            <a:r>
              <a:rPr lang="en-GB" dirty="0" smtClean="0"/>
              <a:t>  When/where they were last seen</a:t>
            </a:r>
            <a:endParaRPr lang="en-GB" dirty="0"/>
          </a:p>
          <a:p>
            <a:pPr>
              <a:lnSpc>
                <a:spcPct val="150000"/>
              </a:lnSpc>
            </a:pPr>
            <a:r>
              <a:rPr lang="en-GB" dirty="0"/>
              <a:t>	 Ꙭ </a:t>
            </a:r>
            <a:r>
              <a:rPr lang="en-GB" dirty="0" smtClean="0"/>
              <a:t> Who they should contact if they have any information</a:t>
            </a:r>
          </a:p>
          <a:p>
            <a:pPr>
              <a:lnSpc>
                <a:spcPct val="150000"/>
              </a:lnSpc>
            </a:pPr>
            <a:r>
              <a:rPr lang="en-GB" dirty="0"/>
              <a:t>	 Ꙭ  </a:t>
            </a:r>
            <a:r>
              <a:rPr lang="en-GB" dirty="0" smtClean="0"/>
              <a:t>Any other information that you feel is important</a:t>
            </a:r>
            <a:endParaRPr lang="en-GB" dirty="0"/>
          </a:p>
        </p:txBody>
      </p:sp>
      <p:sp>
        <p:nvSpPr>
          <p:cNvPr id="6" name="Rectangle 5"/>
          <p:cNvSpPr/>
          <p:nvPr/>
        </p:nvSpPr>
        <p:spPr>
          <a:xfrm>
            <a:off x="134543" y="2124822"/>
            <a:ext cx="8810829" cy="4477684"/>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rot="5400000">
            <a:off x="5600987" y="2642640"/>
            <a:ext cx="2984671" cy="2514598"/>
          </a:xfrm>
          <a:prstGeom prst="rect">
            <a:avLst/>
          </a:prstGeom>
          <a:blipFill>
            <a:blip r:embed="rId2"/>
            <a:tile tx="0" ty="0" sx="100000" sy="100000" flip="none" algn="tl"/>
          </a:blip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6350170" y="2537029"/>
            <a:ext cx="1486304" cy="584775"/>
          </a:xfrm>
          <a:prstGeom prst="rect">
            <a:avLst/>
          </a:prstGeom>
          <a:solidFill>
            <a:schemeClr val="bg1"/>
          </a:solidFill>
          <a:ln>
            <a:solidFill>
              <a:schemeClr val="tx1"/>
            </a:solidFill>
          </a:ln>
        </p:spPr>
        <p:txBody>
          <a:bodyPr wrap="none" lIns="91440" tIns="45720" rIns="91440" bIns="45720">
            <a:spAutoFit/>
          </a:bodyPr>
          <a:lstStyle/>
          <a:p>
            <a:pPr algn="ctr"/>
            <a:r>
              <a:rPr lang="en-US" sz="32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Missing</a:t>
            </a:r>
            <a:endParaRPr lang="en-US" sz="3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8" name="Rectangle 7"/>
          <p:cNvSpPr/>
          <p:nvPr/>
        </p:nvSpPr>
        <p:spPr>
          <a:xfrm>
            <a:off x="6075964" y="3251032"/>
            <a:ext cx="2111189" cy="201201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70751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4543" y="139952"/>
            <a:ext cx="3964932" cy="369332"/>
          </a:xfrm>
          <a:prstGeom prst="rect">
            <a:avLst/>
          </a:prstGeom>
          <a:noFill/>
        </p:spPr>
        <p:txBody>
          <a:bodyPr wrap="none" rtlCol="0">
            <a:spAutoFit/>
          </a:bodyPr>
          <a:lstStyle/>
          <a:p>
            <a:r>
              <a:rPr lang="en-GB" b="1" dirty="0"/>
              <a:t>Year </a:t>
            </a:r>
            <a:r>
              <a:rPr lang="en-GB" b="1" dirty="0" smtClean="0"/>
              <a:t>4 </a:t>
            </a:r>
            <a:r>
              <a:rPr lang="en-GB" b="1" dirty="0"/>
              <a:t>– Activity </a:t>
            </a:r>
            <a:r>
              <a:rPr lang="en-GB" b="1" dirty="0" smtClean="0"/>
              <a:t>2 </a:t>
            </a:r>
            <a:r>
              <a:rPr lang="en-GB" b="1" dirty="0"/>
              <a:t>– </a:t>
            </a:r>
            <a:r>
              <a:rPr lang="en-GB" b="1" dirty="0" smtClean="0"/>
              <a:t>Information Sheet -</a:t>
            </a:r>
            <a:endParaRPr lang="en-GB" b="1" dirty="0"/>
          </a:p>
        </p:txBody>
      </p:sp>
      <p:sp>
        <p:nvSpPr>
          <p:cNvPr id="5" name="TextBox 4"/>
          <p:cNvSpPr txBox="1"/>
          <p:nvPr/>
        </p:nvSpPr>
        <p:spPr>
          <a:xfrm>
            <a:off x="134543" y="549626"/>
            <a:ext cx="8915328" cy="2446824"/>
          </a:xfrm>
          <a:prstGeom prst="rect">
            <a:avLst/>
          </a:prstGeom>
          <a:noFill/>
        </p:spPr>
        <p:txBody>
          <a:bodyPr wrap="square" rtlCol="0">
            <a:spAutoFit/>
          </a:bodyPr>
          <a:lstStyle/>
          <a:p>
            <a:pPr>
              <a:lnSpc>
                <a:spcPct val="150000"/>
              </a:lnSpc>
            </a:pPr>
            <a:r>
              <a:rPr lang="en-GB" dirty="0" smtClean="0"/>
              <a:t>Imagine that whilst walking through the Amazon Rainforest an unusual plant was spotted.               It is your job to draw and label the features of the plant and turn this into an information sheet for the scientists at the Royal Botanical Gardens at Kew.</a:t>
            </a:r>
            <a:endParaRPr lang="en-GB" dirty="0"/>
          </a:p>
          <a:p>
            <a:pPr>
              <a:lnSpc>
                <a:spcPct val="150000"/>
              </a:lnSpc>
            </a:pPr>
            <a:endParaRPr lang="en-GB" sz="800" dirty="0" smtClean="0"/>
          </a:p>
          <a:p>
            <a:pPr>
              <a:lnSpc>
                <a:spcPct val="150000"/>
              </a:lnSpc>
            </a:pPr>
            <a:r>
              <a:rPr lang="en-GB" dirty="0" smtClean="0"/>
              <a:t>   Before </a:t>
            </a:r>
            <a:r>
              <a:rPr lang="en-GB" dirty="0"/>
              <a:t>you </a:t>
            </a:r>
            <a:r>
              <a:rPr lang="en-GB" dirty="0" smtClean="0"/>
              <a:t>tackle the information sheet you might want to </a:t>
            </a:r>
            <a:r>
              <a:rPr lang="en-GB" dirty="0"/>
              <a:t>think </a:t>
            </a:r>
            <a:r>
              <a:rPr lang="en-GB" dirty="0" smtClean="0"/>
              <a:t>about what a plant                     </a:t>
            </a:r>
          </a:p>
          <a:p>
            <a:pPr>
              <a:lnSpc>
                <a:spcPct val="150000"/>
              </a:lnSpc>
            </a:pPr>
            <a:r>
              <a:rPr lang="en-GB" dirty="0"/>
              <a:t> </a:t>
            </a:r>
            <a:r>
              <a:rPr lang="en-GB" dirty="0" smtClean="0"/>
              <a:t>  growing in the rainforest might look like and do a sketch: </a:t>
            </a:r>
            <a:endParaRPr lang="en-GB" dirty="0"/>
          </a:p>
        </p:txBody>
      </p:sp>
      <p:sp>
        <p:nvSpPr>
          <p:cNvPr id="6" name="Rectangle 5"/>
          <p:cNvSpPr/>
          <p:nvPr/>
        </p:nvSpPr>
        <p:spPr>
          <a:xfrm>
            <a:off x="2991403" y="2964179"/>
            <a:ext cx="5842468" cy="1569660"/>
          </a:xfrm>
          <a:prstGeom prst="rect">
            <a:avLst/>
          </a:prstGeom>
        </p:spPr>
        <p:txBody>
          <a:bodyPr wrap="square">
            <a:spAutoFit/>
          </a:bodyPr>
          <a:lstStyle/>
          <a:p>
            <a:pPr marL="285750" indent="-285750">
              <a:lnSpc>
                <a:spcPct val="150000"/>
              </a:lnSpc>
              <a:buFont typeface="Arial" panose="020B0604020202020204" pitchFamily="34" charset="0"/>
              <a:buChar char="•"/>
            </a:pPr>
            <a:r>
              <a:rPr lang="en-GB" sz="1600" b="1" i="1" dirty="0" smtClean="0"/>
              <a:t>How </a:t>
            </a:r>
            <a:r>
              <a:rPr lang="en-GB" sz="1600" b="1" i="1" dirty="0"/>
              <a:t>tall is it?</a:t>
            </a:r>
          </a:p>
          <a:p>
            <a:pPr marL="285750" indent="-285750">
              <a:lnSpc>
                <a:spcPct val="150000"/>
              </a:lnSpc>
              <a:buFont typeface="Arial" panose="020B0604020202020204" pitchFamily="34" charset="0"/>
              <a:buChar char="•"/>
            </a:pPr>
            <a:r>
              <a:rPr lang="en-GB" sz="1600" b="1" i="1" dirty="0"/>
              <a:t>Does it have leaves? What shape/colour/texture are they?</a:t>
            </a:r>
          </a:p>
          <a:p>
            <a:pPr marL="285750" indent="-285750">
              <a:lnSpc>
                <a:spcPct val="150000"/>
              </a:lnSpc>
              <a:buFont typeface="Arial" panose="020B0604020202020204" pitchFamily="34" charset="0"/>
              <a:buChar char="•"/>
            </a:pPr>
            <a:r>
              <a:rPr lang="en-GB" sz="1600" b="1" i="1" dirty="0"/>
              <a:t>Does it have flowers? What shape/colour/texture are they?</a:t>
            </a:r>
          </a:p>
          <a:p>
            <a:pPr marL="285750" indent="-285750">
              <a:lnSpc>
                <a:spcPct val="150000"/>
              </a:lnSpc>
              <a:buFont typeface="Arial" panose="020B0604020202020204" pitchFamily="34" charset="0"/>
              <a:buChar char="•"/>
            </a:pPr>
            <a:r>
              <a:rPr lang="en-GB" sz="1600" b="1" i="1" dirty="0"/>
              <a:t>Does it have any unusual features?</a:t>
            </a:r>
          </a:p>
        </p:txBody>
      </p:sp>
      <p:sp>
        <p:nvSpPr>
          <p:cNvPr id="16" name="Rectangle 15"/>
          <p:cNvSpPr/>
          <p:nvPr/>
        </p:nvSpPr>
        <p:spPr>
          <a:xfrm>
            <a:off x="134543" y="1949825"/>
            <a:ext cx="8810829" cy="2730784"/>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1" name="Group 30"/>
          <p:cNvGrpSpPr/>
          <p:nvPr/>
        </p:nvGrpSpPr>
        <p:grpSpPr>
          <a:xfrm>
            <a:off x="659053" y="2929048"/>
            <a:ext cx="2049761" cy="1755190"/>
            <a:chOff x="484241" y="3368139"/>
            <a:chExt cx="2049761" cy="1755190"/>
          </a:xfrm>
        </p:grpSpPr>
        <p:grpSp>
          <p:nvGrpSpPr>
            <p:cNvPr id="15" name="Group 14"/>
            <p:cNvGrpSpPr/>
            <p:nvPr/>
          </p:nvGrpSpPr>
          <p:grpSpPr>
            <a:xfrm>
              <a:off x="484241" y="3924396"/>
              <a:ext cx="1992817" cy="1198933"/>
              <a:chOff x="672499" y="2821430"/>
              <a:chExt cx="1992817" cy="1198933"/>
            </a:xfrm>
          </p:grpSpPr>
          <p:sp>
            <p:nvSpPr>
              <p:cNvPr id="8" name="Freeform 7"/>
              <p:cNvSpPr/>
              <p:nvPr/>
            </p:nvSpPr>
            <p:spPr>
              <a:xfrm>
                <a:off x="1488699" y="3015092"/>
                <a:ext cx="954741" cy="1005271"/>
              </a:xfrm>
              <a:custGeom>
                <a:avLst/>
                <a:gdLst>
                  <a:gd name="connsiteX0" fmla="*/ 0 w 954741"/>
                  <a:gd name="connsiteY0" fmla="*/ 1005271 h 1005271"/>
                  <a:gd name="connsiteX1" fmla="*/ 13447 w 954741"/>
                  <a:gd name="connsiteY1" fmla="*/ 763224 h 1005271"/>
                  <a:gd name="connsiteX2" fmla="*/ 40341 w 954741"/>
                  <a:gd name="connsiteY2" fmla="*/ 709435 h 1005271"/>
                  <a:gd name="connsiteX3" fmla="*/ 67236 w 954741"/>
                  <a:gd name="connsiteY3" fmla="*/ 615306 h 1005271"/>
                  <a:gd name="connsiteX4" fmla="*/ 107577 w 954741"/>
                  <a:gd name="connsiteY4" fmla="*/ 574965 h 1005271"/>
                  <a:gd name="connsiteX5" fmla="*/ 134471 w 954741"/>
                  <a:gd name="connsiteY5" fmla="*/ 507730 h 1005271"/>
                  <a:gd name="connsiteX6" fmla="*/ 147918 w 954741"/>
                  <a:gd name="connsiteY6" fmla="*/ 467388 h 1005271"/>
                  <a:gd name="connsiteX7" fmla="*/ 174812 w 954741"/>
                  <a:gd name="connsiteY7" fmla="*/ 427047 h 1005271"/>
                  <a:gd name="connsiteX8" fmla="*/ 201706 w 954741"/>
                  <a:gd name="connsiteY8" fmla="*/ 373259 h 1005271"/>
                  <a:gd name="connsiteX9" fmla="*/ 228600 w 954741"/>
                  <a:gd name="connsiteY9" fmla="*/ 332918 h 1005271"/>
                  <a:gd name="connsiteX10" fmla="*/ 268941 w 954741"/>
                  <a:gd name="connsiteY10" fmla="*/ 292577 h 1005271"/>
                  <a:gd name="connsiteX11" fmla="*/ 363071 w 954741"/>
                  <a:gd name="connsiteY11" fmla="*/ 131212 h 1005271"/>
                  <a:gd name="connsiteX12" fmla="*/ 443753 w 954741"/>
                  <a:gd name="connsiteY12" fmla="*/ 77424 h 1005271"/>
                  <a:gd name="connsiteX13" fmla="*/ 551330 w 954741"/>
                  <a:gd name="connsiteY13" fmla="*/ 50530 h 1005271"/>
                  <a:gd name="connsiteX14" fmla="*/ 900953 w 954741"/>
                  <a:gd name="connsiteY14" fmla="*/ 37082 h 1005271"/>
                  <a:gd name="connsiteX15" fmla="*/ 927847 w 954741"/>
                  <a:gd name="connsiteY15" fmla="*/ 63977 h 1005271"/>
                  <a:gd name="connsiteX16" fmla="*/ 954741 w 954741"/>
                  <a:gd name="connsiteY16" fmla="*/ 77424 h 1005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54741" h="1005271">
                    <a:moveTo>
                      <a:pt x="0" y="1005271"/>
                    </a:moveTo>
                    <a:cubicBezTo>
                      <a:pt x="4482" y="924589"/>
                      <a:pt x="2529" y="843290"/>
                      <a:pt x="13447" y="763224"/>
                    </a:cubicBezTo>
                    <a:cubicBezTo>
                      <a:pt x="16155" y="743362"/>
                      <a:pt x="33302" y="728205"/>
                      <a:pt x="40341" y="709435"/>
                    </a:cubicBezTo>
                    <a:cubicBezTo>
                      <a:pt x="44182" y="699193"/>
                      <a:pt x="57950" y="629235"/>
                      <a:pt x="67236" y="615306"/>
                    </a:cubicBezTo>
                    <a:cubicBezTo>
                      <a:pt x="77785" y="599483"/>
                      <a:pt x="94130" y="588412"/>
                      <a:pt x="107577" y="574965"/>
                    </a:cubicBezTo>
                    <a:cubicBezTo>
                      <a:pt x="116542" y="552553"/>
                      <a:pt x="125996" y="530331"/>
                      <a:pt x="134471" y="507730"/>
                    </a:cubicBezTo>
                    <a:cubicBezTo>
                      <a:pt x="139448" y="494458"/>
                      <a:pt x="141579" y="480066"/>
                      <a:pt x="147918" y="467388"/>
                    </a:cubicBezTo>
                    <a:cubicBezTo>
                      <a:pt x="155145" y="452933"/>
                      <a:pt x="166794" y="441079"/>
                      <a:pt x="174812" y="427047"/>
                    </a:cubicBezTo>
                    <a:cubicBezTo>
                      <a:pt x="184757" y="409643"/>
                      <a:pt x="191761" y="390663"/>
                      <a:pt x="201706" y="373259"/>
                    </a:cubicBezTo>
                    <a:cubicBezTo>
                      <a:pt x="209724" y="359227"/>
                      <a:pt x="218254" y="345333"/>
                      <a:pt x="228600" y="332918"/>
                    </a:cubicBezTo>
                    <a:cubicBezTo>
                      <a:pt x="240774" y="318309"/>
                      <a:pt x="258731" y="308621"/>
                      <a:pt x="268941" y="292577"/>
                    </a:cubicBezTo>
                    <a:cubicBezTo>
                      <a:pt x="297808" y="247215"/>
                      <a:pt x="318210" y="171089"/>
                      <a:pt x="363071" y="131212"/>
                    </a:cubicBezTo>
                    <a:cubicBezTo>
                      <a:pt x="387229" y="109738"/>
                      <a:pt x="412058" y="83763"/>
                      <a:pt x="443753" y="77424"/>
                    </a:cubicBezTo>
                    <a:cubicBezTo>
                      <a:pt x="524888" y="61197"/>
                      <a:pt x="489306" y="71205"/>
                      <a:pt x="551330" y="50530"/>
                    </a:cubicBezTo>
                    <a:cubicBezTo>
                      <a:pt x="672573" y="-30301"/>
                      <a:pt x="607180" y="1829"/>
                      <a:pt x="900953" y="37082"/>
                    </a:cubicBezTo>
                    <a:cubicBezTo>
                      <a:pt x="913541" y="38593"/>
                      <a:pt x="917705" y="56370"/>
                      <a:pt x="927847" y="63977"/>
                    </a:cubicBezTo>
                    <a:cubicBezTo>
                      <a:pt x="935865" y="69991"/>
                      <a:pt x="945776" y="72942"/>
                      <a:pt x="954741" y="77424"/>
                    </a:cubicBez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reeform 8"/>
              <p:cNvSpPr/>
              <p:nvPr/>
            </p:nvSpPr>
            <p:spPr>
              <a:xfrm flipH="1">
                <a:off x="990600" y="3015091"/>
                <a:ext cx="498099" cy="1005271"/>
              </a:xfrm>
              <a:custGeom>
                <a:avLst/>
                <a:gdLst>
                  <a:gd name="connsiteX0" fmla="*/ 0 w 954741"/>
                  <a:gd name="connsiteY0" fmla="*/ 1005271 h 1005271"/>
                  <a:gd name="connsiteX1" fmla="*/ 13447 w 954741"/>
                  <a:gd name="connsiteY1" fmla="*/ 763224 h 1005271"/>
                  <a:gd name="connsiteX2" fmla="*/ 40341 w 954741"/>
                  <a:gd name="connsiteY2" fmla="*/ 709435 h 1005271"/>
                  <a:gd name="connsiteX3" fmla="*/ 67236 w 954741"/>
                  <a:gd name="connsiteY3" fmla="*/ 615306 h 1005271"/>
                  <a:gd name="connsiteX4" fmla="*/ 107577 w 954741"/>
                  <a:gd name="connsiteY4" fmla="*/ 574965 h 1005271"/>
                  <a:gd name="connsiteX5" fmla="*/ 134471 w 954741"/>
                  <a:gd name="connsiteY5" fmla="*/ 507730 h 1005271"/>
                  <a:gd name="connsiteX6" fmla="*/ 147918 w 954741"/>
                  <a:gd name="connsiteY6" fmla="*/ 467388 h 1005271"/>
                  <a:gd name="connsiteX7" fmla="*/ 174812 w 954741"/>
                  <a:gd name="connsiteY7" fmla="*/ 427047 h 1005271"/>
                  <a:gd name="connsiteX8" fmla="*/ 201706 w 954741"/>
                  <a:gd name="connsiteY8" fmla="*/ 373259 h 1005271"/>
                  <a:gd name="connsiteX9" fmla="*/ 228600 w 954741"/>
                  <a:gd name="connsiteY9" fmla="*/ 332918 h 1005271"/>
                  <a:gd name="connsiteX10" fmla="*/ 268941 w 954741"/>
                  <a:gd name="connsiteY10" fmla="*/ 292577 h 1005271"/>
                  <a:gd name="connsiteX11" fmla="*/ 363071 w 954741"/>
                  <a:gd name="connsiteY11" fmla="*/ 131212 h 1005271"/>
                  <a:gd name="connsiteX12" fmla="*/ 443753 w 954741"/>
                  <a:gd name="connsiteY12" fmla="*/ 77424 h 1005271"/>
                  <a:gd name="connsiteX13" fmla="*/ 551330 w 954741"/>
                  <a:gd name="connsiteY13" fmla="*/ 50530 h 1005271"/>
                  <a:gd name="connsiteX14" fmla="*/ 900953 w 954741"/>
                  <a:gd name="connsiteY14" fmla="*/ 37082 h 1005271"/>
                  <a:gd name="connsiteX15" fmla="*/ 927847 w 954741"/>
                  <a:gd name="connsiteY15" fmla="*/ 63977 h 1005271"/>
                  <a:gd name="connsiteX16" fmla="*/ 954741 w 954741"/>
                  <a:gd name="connsiteY16" fmla="*/ 77424 h 1005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54741" h="1005271">
                    <a:moveTo>
                      <a:pt x="0" y="1005271"/>
                    </a:moveTo>
                    <a:cubicBezTo>
                      <a:pt x="4482" y="924589"/>
                      <a:pt x="2529" y="843290"/>
                      <a:pt x="13447" y="763224"/>
                    </a:cubicBezTo>
                    <a:cubicBezTo>
                      <a:pt x="16155" y="743362"/>
                      <a:pt x="33302" y="728205"/>
                      <a:pt x="40341" y="709435"/>
                    </a:cubicBezTo>
                    <a:cubicBezTo>
                      <a:pt x="44182" y="699193"/>
                      <a:pt x="57950" y="629235"/>
                      <a:pt x="67236" y="615306"/>
                    </a:cubicBezTo>
                    <a:cubicBezTo>
                      <a:pt x="77785" y="599483"/>
                      <a:pt x="94130" y="588412"/>
                      <a:pt x="107577" y="574965"/>
                    </a:cubicBezTo>
                    <a:cubicBezTo>
                      <a:pt x="116542" y="552553"/>
                      <a:pt x="125996" y="530331"/>
                      <a:pt x="134471" y="507730"/>
                    </a:cubicBezTo>
                    <a:cubicBezTo>
                      <a:pt x="139448" y="494458"/>
                      <a:pt x="141579" y="480066"/>
                      <a:pt x="147918" y="467388"/>
                    </a:cubicBezTo>
                    <a:cubicBezTo>
                      <a:pt x="155145" y="452933"/>
                      <a:pt x="166794" y="441079"/>
                      <a:pt x="174812" y="427047"/>
                    </a:cubicBezTo>
                    <a:cubicBezTo>
                      <a:pt x="184757" y="409643"/>
                      <a:pt x="191761" y="390663"/>
                      <a:pt x="201706" y="373259"/>
                    </a:cubicBezTo>
                    <a:cubicBezTo>
                      <a:pt x="209724" y="359227"/>
                      <a:pt x="218254" y="345333"/>
                      <a:pt x="228600" y="332918"/>
                    </a:cubicBezTo>
                    <a:cubicBezTo>
                      <a:pt x="240774" y="318309"/>
                      <a:pt x="258731" y="308621"/>
                      <a:pt x="268941" y="292577"/>
                    </a:cubicBezTo>
                    <a:cubicBezTo>
                      <a:pt x="297808" y="247215"/>
                      <a:pt x="318210" y="171089"/>
                      <a:pt x="363071" y="131212"/>
                    </a:cubicBezTo>
                    <a:cubicBezTo>
                      <a:pt x="387229" y="109738"/>
                      <a:pt x="412058" y="83763"/>
                      <a:pt x="443753" y="77424"/>
                    </a:cubicBezTo>
                    <a:cubicBezTo>
                      <a:pt x="524888" y="61197"/>
                      <a:pt x="489306" y="71205"/>
                      <a:pt x="551330" y="50530"/>
                    </a:cubicBezTo>
                    <a:cubicBezTo>
                      <a:pt x="672573" y="-30301"/>
                      <a:pt x="607180" y="1829"/>
                      <a:pt x="900953" y="37082"/>
                    </a:cubicBezTo>
                    <a:cubicBezTo>
                      <a:pt x="913541" y="38593"/>
                      <a:pt x="917705" y="56370"/>
                      <a:pt x="927847" y="63977"/>
                    </a:cubicBezTo>
                    <a:cubicBezTo>
                      <a:pt x="935865" y="69991"/>
                      <a:pt x="945776" y="72942"/>
                      <a:pt x="954741" y="77424"/>
                    </a:cubicBez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5-Point Star 9"/>
              <p:cNvSpPr/>
              <p:nvPr/>
            </p:nvSpPr>
            <p:spPr>
              <a:xfrm>
                <a:off x="672499" y="2856561"/>
                <a:ext cx="443753" cy="37651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5-Point Star 10"/>
              <p:cNvSpPr/>
              <p:nvPr/>
            </p:nvSpPr>
            <p:spPr>
              <a:xfrm>
                <a:off x="2221563" y="2952950"/>
                <a:ext cx="443753" cy="37651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5-Point Star 11"/>
              <p:cNvSpPr/>
              <p:nvPr/>
            </p:nvSpPr>
            <p:spPr>
              <a:xfrm>
                <a:off x="1838674" y="2821430"/>
                <a:ext cx="443753" cy="376518"/>
              </a:xfrm>
              <a:prstGeom prst="star5">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5-Point Star 12"/>
              <p:cNvSpPr/>
              <p:nvPr/>
            </p:nvSpPr>
            <p:spPr>
              <a:xfrm>
                <a:off x="914473" y="3107686"/>
                <a:ext cx="443753" cy="376518"/>
              </a:xfrm>
              <a:prstGeom prst="star5">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 name="Group 16"/>
            <p:cNvGrpSpPr/>
            <p:nvPr/>
          </p:nvGrpSpPr>
          <p:grpSpPr>
            <a:xfrm>
              <a:off x="486683" y="3623982"/>
              <a:ext cx="1992817" cy="1198933"/>
              <a:chOff x="672499" y="2821430"/>
              <a:chExt cx="1992817" cy="1198933"/>
            </a:xfrm>
          </p:grpSpPr>
          <p:sp>
            <p:nvSpPr>
              <p:cNvPr id="18" name="Freeform 17"/>
              <p:cNvSpPr/>
              <p:nvPr/>
            </p:nvSpPr>
            <p:spPr>
              <a:xfrm>
                <a:off x="1488699" y="3015092"/>
                <a:ext cx="954741" cy="1005271"/>
              </a:xfrm>
              <a:custGeom>
                <a:avLst/>
                <a:gdLst>
                  <a:gd name="connsiteX0" fmla="*/ 0 w 954741"/>
                  <a:gd name="connsiteY0" fmla="*/ 1005271 h 1005271"/>
                  <a:gd name="connsiteX1" fmla="*/ 13447 w 954741"/>
                  <a:gd name="connsiteY1" fmla="*/ 763224 h 1005271"/>
                  <a:gd name="connsiteX2" fmla="*/ 40341 w 954741"/>
                  <a:gd name="connsiteY2" fmla="*/ 709435 h 1005271"/>
                  <a:gd name="connsiteX3" fmla="*/ 67236 w 954741"/>
                  <a:gd name="connsiteY3" fmla="*/ 615306 h 1005271"/>
                  <a:gd name="connsiteX4" fmla="*/ 107577 w 954741"/>
                  <a:gd name="connsiteY4" fmla="*/ 574965 h 1005271"/>
                  <a:gd name="connsiteX5" fmla="*/ 134471 w 954741"/>
                  <a:gd name="connsiteY5" fmla="*/ 507730 h 1005271"/>
                  <a:gd name="connsiteX6" fmla="*/ 147918 w 954741"/>
                  <a:gd name="connsiteY6" fmla="*/ 467388 h 1005271"/>
                  <a:gd name="connsiteX7" fmla="*/ 174812 w 954741"/>
                  <a:gd name="connsiteY7" fmla="*/ 427047 h 1005271"/>
                  <a:gd name="connsiteX8" fmla="*/ 201706 w 954741"/>
                  <a:gd name="connsiteY8" fmla="*/ 373259 h 1005271"/>
                  <a:gd name="connsiteX9" fmla="*/ 228600 w 954741"/>
                  <a:gd name="connsiteY9" fmla="*/ 332918 h 1005271"/>
                  <a:gd name="connsiteX10" fmla="*/ 268941 w 954741"/>
                  <a:gd name="connsiteY10" fmla="*/ 292577 h 1005271"/>
                  <a:gd name="connsiteX11" fmla="*/ 363071 w 954741"/>
                  <a:gd name="connsiteY11" fmla="*/ 131212 h 1005271"/>
                  <a:gd name="connsiteX12" fmla="*/ 443753 w 954741"/>
                  <a:gd name="connsiteY12" fmla="*/ 77424 h 1005271"/>
                  <a:gd name="connsiteX13" fmla="*/ 551330 w 954741"/>
                  <a:gd name="connsiteY13" fmla="*/ 50530 h 1005271"/>
                  <a:gd name="connsiteX14" fmla="*/ 900953 w 954741"/>
                  <a:gd name="connsiteY14" fmla="*/ 37082 h 1005271"/>
                  <a:gd name="connsiteX15" fmla="*/ 927847 w 954741"/>
                  <a:gd name="connsiteY15" fmla="*/ 63977 h 1005271"/>
                  <a:gd name="connsiteX16" fmla="*/ 954741 w 954741"/>
                  <a:gd name="connsiteY16" fmla="*/ 77424 h 1005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54741" h="1005271">
                    <a:moveTo>
                      <a:pt x="0" y="1005271"/>
                    </a:moveTo>
                    <a:cubicBezTo>
                      <a:pt x="4482" y="924589"/>
                      <a:pt x="2529" y="843290"/>
                      <a:pt x="13447" y="763224"/>
                    </a:cubicBezTo>
                    <a:cubicBezTo>
                      <a:pt x="16155" y="743362"/>
                      <a:pt x="33302" y="728205"/>
                      <a:pt x="40341" y="709435"/>
                    </a:cubicBezTo>
                    <a:cubicBezTo>
                      <a:pt x="44182" y="699193"/>
                      <a:pt x="57950" y="629235"/>
                      <a:pt x="67236" y="615306"/>
                    </a:cubicBezTo>
                    <a:cubicBezTo>
                      <a:pt x="77785" y="599483"/>
                      <a:pt x="94130" y="588412"/>
                      <a:pt x="107577" y="574965"/>
                    </a:cubicBezTo>
                    <a:cubicBezTo>
                      <a:pt x="116542" y="552553"/>
                      <a:pt x="125996" y="530331"/>
                      <a:pt x="134471" y="507730"/>
                    </a:cubicBezTo>
                    <a:cubicBezTo>
                      <a:pt x="139448" y="494458"/>
                      <a:pt x="141579" y="480066"/>
                      <a:pt x="147918" y="467388"/>
                    </a:cubicBezTo>
                    <a:cubicBezTo>
                      <a:pt x="155145" y="452933"/>
                      <a:pt x="166794" y="441079"/>
                      <a:pt x="174812" y="427047"/>
                    </a:cubicBezTo>
                    <a:cubicBezTo>
                      <a:pt x="184757" y="409643"/>
                      <a:pt x="191761" y="390663"/>
                      <a:pt x="201706" y="373259"/>
                    </a:cubicBezTo>
                    <a:cubicBezTo>
                      <a:pt x="209724" y="359227"/>
                      <a:pt x="218254" y="345333"/>
                      <a:pt x="228600" y="332918"/>
                    </a:cubicBezTo>
                    <a:cubicBezTo>
                      <a:pt x="240774" y="318309"/>
                      <a:pt x="258731" y="308621"/>
                      <a:pt x="268941" y="292577"/>
                    </a:cubicBezTo>
                    <a:cubicBezTo>
                      <a:pt x="297808" y="247215"/>
                      <a:pt x="318210" y="171089"/>
                      <a:pt x="363071" y="131212"/>
                    </a:cubicBezTo>
                    <a:cubicBezTo>
                      <a:pt x="387229" y="109738"/>
                      <a:pt x="412058" y="83763"/>
                      <a:pt x="443753" y="77424"/>
                    </a:cubicBezTo>
                    <a:cubicBezTo>
                      <a:pt x="524888" y="61197"/>
                      <a:pt x="489306" y="71205"/>
                      <a:pt x="551330" y="50530"/>
                    </a:cubicBezTo>
                    <a:cubicBezTo>
                      <a:pt x="672573" y="-30301"/>
                      <a:pt x="607180" y="1829"/>
                      <a:pt x="900953" y="37082"/>
                    </a:cubicBezTo>
                    <a:cubicBezTo>
                      <a:pt x="913541" y="38593"/>
                      <a:pt x="917705" y="56370"/>
                      <a:pt x="927847" y="63977"/>
                    </a:cubicBezTo>
                    <a:cubicBezTo>
                      <a:pt x="935865" y="69991"/>
                      <a:pt x="945776" y="72942"/>
                      <a:pt x="954741" y="77424"/>
                    </a:cubicBez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reeform 18"/>
              <p:cNvSpPr/>
              <p:nvPr/>
            </p:nvSpPr>
            <p:spPr>
              <a:xfrm flipH="1">
                <a:off x="990600" y="3015091"/>
                <a:ext cx="498099" cy="1005271"/>
              </a:xfrm>
              <a:custGeom>
                <a:avLst/>
                <a:gdLst>
                  <a:gd name="connsiteX0" fmla="*/ 0 w 954741"/>
                  <a:gd name="connsiteY0" fmla="*/ 1005271 h 1005271"/>
                  <a:gd name="connsiteX1" fmla="*/ 13447 w 954741"/>
                  <a:gd name="connsiteY1" fmla="*/ 763224 h 1005271"/>
                  <a:gd name="connsiteX2" fmla="*/ 40341 w 954741"/>
                  <a:gd name="connsiteY2" fmla="*/ 709435 h 1005271"/>
                  <a:gd name="connsiteX3" fmla="*/ 67236 w 954741"/>
                  <a:gd name="connsiteY3" fmla="*/ 615306 h 1005271"/>
                  <a:gd name="connsiteX4" fmla="*/ 107577 w 954741"/>
                  <a:gd name="connsiteY4" fmla="*/ 574965 h 1005271"/>
                  <a:gd name="connsiteX5" fmla="*/ 134471 w 954741"/>
                  <a:gd name="connsiteY5" fmla="*/ 507730 h 1005271"/>
                  <a:gd name="connsiteX6" fmla="*/ 147918 w 954741"/>
                  <a:gd name="connsiteY6" fmla="*/ 467388 h 1005271"/>
                  <a:gd name="connsiteX7" fmla="*/ 174812 w 954741"/>
                  <a:gd name="connsiteY7" fmla="*/ 427047 h 1005271"/>
                  <a:gd name="connsiteX8" fmla="*/ 201706 w 954741"/>
                  <a:gd name="connsiteY8" fmla="*/ 373259 h 1005271"/>
                  <a:gd name="connsiteX9" fmla="*/ 228600 w 954741"/>
                  <a:gd name="connsiteY9" fmla="*/ 332918 h 1005271"/>
                  <a:gd name="connsiteX10" fmla="*/ 268941 w 954741"/>
                  <a:gd name="connsiteY10" fmla="*/ 292577 h 1005271"/>
                  <a:gd name="connsiteX11" fmla="*/ 363071 w 954741"/>
                  <a:gd name="connsiteY11" fmla="*/ 131212 h 1005271"/>
                  <a:gd name="connsiteX12" fmla="*/ 443753 w 954741"/>
                  <a:gd name="connsiteY12" fmla="*/ 77424 h 1005271"/>
                  <a:gd name="connsiteX13" fmla="*/ 551330 w 954741"/>
                  <a:gd name="connsiteY13" fmla="*/ 50530 h 1005271"/>
                  <a:gd name="connsiteX14" fmla="*/ 900953 w 954741"/>
                  <a:gd name="connsiteY14" fmla="*/ 37082 h 1005271"/>
                  <a:gd name="connsiteX15" fmla="*/ 927847 w 954741"/>
                  <a:gd name="connsiteY15" fmla="*/ 63977 h 1005271"/>
                  <a:gd name="connsiteX16" fmla="*/ 954741 w 954741"/>
                  <a:gd name="connsiteY16" fmla="*/ 77424 h 1005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54741" h="1005271">
                    <a:moveTo>
                      <a:pt x="0" y="1005271"/>
                    </a:moveTo>
                    <a:cubicBezTo>
                      <a:pt x="4482" y="924589"/>
                      <a:pt x="2529" y="843290"/>
                      <a:pt x="13447" y="763224"/>
                    </a:cubicBezTo>
                    <a:cubicBezTo>
                      <a:pt x="16155" y="743362"/>
                      <a:pt x="33302" y="728205"/>
                      <a:pt x="40341" y="709435"/>
                    </a:cubicBezTo>
                    <a:cubicBezTo>
                      <a:pt x="44182" y="699193"/>
                      <a:pt x="57950" y="629235"/>
                      <a:pt x="67236" y="615306"/>
                    </a:cubicBezTo>
                    <a:cubicBezTo>
                      <a:pt x="77785" y="599483"/>
                      <a:pt x="94130" y="588412"/>
                      <a:pt x="107577" y="574965"/>
                    </a:cubicBezTo>
                    <a:cubicBezTo>
                      <a:pt x="116542" y="552553"/>
                      <a:pt x="125996" y="530331"/>
                      <a:pt x="134471" y="507730"/>
                    </a:cubicBezTo>
                    <a:cubicBezTo>
                      <a:pt x="139448" y="494458"/>
                      <a:pt x="141579" y="480066"/>
                      <a:pt x="147918" y="467388"/>
                    </a:cubicBezTo>
                    <a:cubicBezTo>
                      <a:pt x="155145" y="452933"/>
                      <a:pt x="166794" y="441079"/>
                      <a:pt x="174812" y="427047"/>
                    </a:cubicBezTo>
                    <a:cubicBezTo>
                      <a:pt x="184757" y="409643"/>
                      <a:pt x="191761" y="390663"/>
                      <a:pt x="201706" y="373259"/>
                    </a:cubicBezTo>
                    <a:cubicBezTo>
                      <a:pt x="209724" y="359227"/>
                      <a:pt x="218254" y="345333"/>
                      <a:pt x="228600" y="332918"/>
                    </a:cubicBezTo>
                    <a:cubicBezTo>
                      <a:pt x="240774" y="318309"/>
                      <a:pt x="258731" y="308621"/>
                      <a:pt x="268941" y="292577"/>
                    </a:cubicBezTo>
                    <a:cubicBezTo>
                      <a:pt x="297808" y="247215"/>
                      <a:pt x="318210" y="171089"/>
                      <a:pt x="363071" y="131212"/>
                    </a:cubicBezTo>
                    <a:cubicBezTo>
                      <a:pt x="387229" y="109738"/>
                      <a:pt x="412058" y="83763"/>
                      <a:pt x="443753" y="77424"/>
                    </a:cubicBezTo>
                    <a:cubicBezTo>
                      <a:pt x="524888" y="61197"/>
                      <a:pt x="489306" y="71205"/>
                      <a:pt x="551330" y="50530"/>
                    </a:cubicBezTo>
                    <a:cubicBezTo>
                      <a:pt x="672573" y="-30301"/>
                      <a:pt x="607180" y="1829"/>
                      <a:pt x="900953" y="37082"/>
                    </a:cubicBezTo>
                    <a:cubicBezTo>
                      <a:pt x="913541" y="38593"/>
                      <a:pt x="917705" y="56370"/>
                      <a:pt x="927847" y="63977"/>
                    </a:cubicBezTo>
                    <a:cubicBezTo>
                      <a:pt x="935865" y="69991"/>
                      <a:pt x="945776" y="72942"/>
                      <a:pt x="954741" y="77424"/>
                    </a:cubicBez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5-Point Star 19"/>
              <p:cNvSpPr/>
              <p:nvPr/>
            </p:nvSpPr>
            <p:spPr>
              <a:xfrm>
                <a:off x="672499" y="2856561"/>
                <a:ext cx="443753" cy="37651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5-Point Star 20"/>
              <p:cNvSpPr/>
              <p:nvPr/>
            </p:nvSpPr>
            <p:spPr>
              <a:xfrm>
                <a:off x="2221563" y="2952950"/>
                <a:ext cx="443753" cy="37651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5-Point Star 21"/>
              <p:cNvSpPr/>
              <p:nvPr/>
            </p:nvSpPr>
            <p:spPr>
              <a:xfrm>
                <a:off x="1838674" y="2821430"/>
                <a:ext cx="443753" cy="376518"/>
              </a:xfrm>
              <a:prstGeom prst="star5">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5-Point Star 22"/>
              <p:cNvSpPr/>
              <p:nvPr/>
            </p:nvSpPr>
            <p:spPr>
              <a:xfrm>
                <a:off x="914473" y="3107686"/>
                <a:ext cx="443753" cy="376518"/>
              </a:xfrm>
              <a:prstGeom prst="star5">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4" name="Group 23"/>
            <p:cNvGrpSpPr/>
            <p:nvPr/>
          </p:nvGrpSpPr>
          <p:grpSpPr>
            <a:xfrm>
              <a:off x="541185" y="3368139"/>
              <a:ext cx="1992817" cy="1198933"/>
              <a:chOff x="672499" y="2821430"/>
              <a:chExt cx="1992817" cy="1198933"/>
            </a:xfrm>
          </p:grpSpPr>
          <p:sp>
            <p:nvSpPr>
              <p:cNvPr id="25" name="Freeform 24"/>
              <p:cNvSpPr/>
              <p:nvPr/>
            </p:nvSpPr>
            <p:spPr>
              <a:xfrm>
                <a:off x="1488699" y="3015092"/>
                <a:ext cx="954741" cy="1005271"/>
              </a:xfrm>
              <a:custGeom>
                <a:avLst/>
                <a:gdLst>
                  <a:gd name="connsiteX0" fmla="*/ 0 w 954741"/>
                  <a:gd name="connsiteY0" fmla="*/ 1005271 h 1005271"/>
                  <a:gd name="connsiteX1" fmla="*/ 13447 w 954741"/>
                  <a:gd name="connsiteY1" fmla="*/ 763224 h 1005271"/>
                  <a:gd name="connsiteX2" fmla="*/ 40341 w 954741"/>
                  <a:gd name="connsiteY2" fmla="*/ 709435 h 1005271"/>
                  <a:gd name="connsiteX3" fmla="*/ 67236 w 954741"/>
                  <a:gd name="connsiteY3" fmla="*/ 615306 h 1005271"/>
                  <a:gd name="connsiteX4" fmla="*/ 107577 w 954741"/>
                  <a:gd name="connsiteY4" fmla="*/ 574965 h 1005271"/>
                  <a:gd name="connsiteX5" fmla="*/ 134471 w 954741"/>
                  <a:gd name="connsiteY5" fmla="*/ 507730 h 1005271"/>
                  <a:gd name="connsiteX6" fmla="*/ 147918 w 954741"/>
                  <a:gd name="connsiteY6" fmla="*/ 467388 h 1005271"/>
                  <a:gd name="connsiteX7" fmla="*/ 174812 w 954741"/>
                  <a:gd name="connsiteY7" fmla="*/ 427047 h 1005271"/>
                  <a:gd name="connsiteX8" fmla="*/ 201706 w 954741"/>
                  <a:gd name="connsiteY8" fmla="*/ 373259 h 1005271"/>
                  <a:gd name="connsiteX9" fmla="*/ 228600 w 954741"/>
                  <a:gd name="connsiteY9" fmla="*/ 332918 h 1005271"/>
                  <a:gd name="connsiteX10" fmla="*/ 268941 w 954741"/>
                  <a:gd name="connsiteY10" fmla="*/ 292577 h 1005271"/>
                  <a:gd name="connsiteX11" fmla="*/ 363071 w 954741"/>
                  <a:gd name="connsiteY11" fmla="*/ 131212 h 1005271"/>
                  <a:gd name="connsiteX12" fmla="*/ 443753 w 954741"/>
                  <a:gd name="connsiteY12" fmla="*/ 77424 h 1005271"/>
                  <a:gd name="connsiteX13" fmla="*/ 551330 w 954741"/>
                  <a:gd name="connsiteY13" fmla="*/ 50530 h 1005271"/>
                  <a:gd name="connsiteX14" fmla="*/ 900953 w 954741"/>
                  <a:gd name="connsiteY14" fmla="*/ 37082 h 1005271"/>
                  <a:gd name="connsiteX15" fmla="*/ 927847 w 954741"/>
                  <a:gd name="connsiteY15" fmla="*/ 63977 h 1005271"/>
                  <a:gd name="connsiteX16" fmla="*/ 954741 w 954741"/>
                  <a:gd name="connsiteY16" fmla="*/ 77424 h 1005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54741" h="1005271">
                    <a:moveTo>
                      <a:pt x="0" y="1005271"/>
                    </a:moveTo>
                    <a:cubicBezTo>
                      <a:pt x="4482" y="924589"/>
                      <a:pt x="2529" y="843290"/>
                      <a:pt x="13447" y="763224"/>
                    </a:cubicBezTo>
                    <a:cubicBezTo>
                      <a:pt x="16155" y="743362"/>
                      <a:pt x="33302" y="728205"/>
                      <a:pt x="40341" y="709435"/>
                    </a:cubicBezTo>
                    <a:cubicBezTo>
                      <a:pt x="44182" y="699193"/>
                      <a:pt x="57950" y="629235"/>
                      <a:pt x="67236" y="615306"/>
                    </a:cubicBezTo>
                    <a:cubicBezTo>
                      <a:pt x="77785" y="599483"/>
                      <a:pt x="94130" y="588412"/>
                      <a:pt x="107577" y="574965"/>
                    </a:cubicBezTo>
                    <a:cubicBezTo>
                      <a:pt x="116542" y="552553"/>
                      <a:pt x="125996" y="530331"/>
                      <a:pt x="134471" y="507730"/>
                    </a:cubicBezTo>
                    <a:cubicBezTo>
                      <a:pt x="139448" y="494458"/>
                      <a:pt x="141579" y="480066"/>
                      <a:pt x="147918" y="467388"/>
                    </a:cubicBezTo>
                    <a:cubicBezTo>
                      <a:pt x="155145" y="452933"/>
                      <a:pt x="166794" y="441079"/>
                      <a:pt x="174812" y="427047"/>
                    </a:cubicBezTo>
                    <a:cubicBezTo>
                      <a:pt x="184757" y="409643"/>
                      <a:pt x="191761" y="390663"/>
                      <a:pt x="201706" y="373259"/>
                    </a:cubicBezTo>
                    <a:cubicBezTo>
                      <a:pt x="209724" y="359227"/>
                      <a:pt x="218254" y="345333"/>
                      <a:pt x="228600" y="332918"/>
                    </a:cubicBezTo>
                    <a:cubicBezTo>
                      <a:pt x="240774" y="318309"/>
                      <a:pt x="258731" y="308621"/>
                      <a:pt x="268941" y="292577"/>
                    </a:cubicBezTo>
                    <a:cubicBezTo>
                      <a:pt x="297808" y="247215"/>
                      <a:pt x="318210" y="171089"/>
                      <a:pt x="363071" y="131212"/>
                    </a:cubicBezTo>
                    <a:cubicBezTo>
                      <a:pt x="387229" y="109738"/>
                      <a:pt x="412058" y="83763"/>
                      <a:pt x="443753" y="77424"/>
                    </a:cubicBezTo>
                    <a:cubicBezTo>
                      <a:pt x="524888" y="61197"/>
                      <a:pt x="489306" y="71205"/>
                      <a:pt x="551330" y="50530"/>
                    </a:cubicBezTo>
                    <a:cubicBezTo>
                      <a:pt x="672573" y="-30301"/>
                      <a:pt x="607180" y="1829"/>
                      <a:pt x="900953" y="37082"/>
                    </a:cubicBezTo>
                    <a:cubicBezTo>
                      <a:pt x="913541" y="38593"/>
                      <a:pt x="917705" y="56370"/>
                      <a:pt x="927847" y="63977"/>
                    </a:cubicBezTo>
                    <a:cubicBezTo>
                      <a:pt x="935865" y="69991"/>
                      <a:pt x="945776" y="72942"/>
                      <a:pt x="954741" y="77424"/>
                    </a:cubicBez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Freeform 25"/>
              <p:cNvSpPr/>
              <p:nvPr/>
            </p:nvSpPr>
            <p:spPr>
              <a:xfrm flipH="1">
                <a:off x="990600" y="3015091"/>
                <a:ext cx="498099" cy="1005271"/>
              </a:xfrm>
              <a:custGeom>
                <a:avLst/>
                <a:gdLst>
                  <a:gd name="connsiteX0" fmla="*/ 0 w 954741"/>
                  <a:gd name="connsiteY0" fmla="*/ 1005271 h 1005271"/>
                  <a:gd name="connsiteX1" fmla="*/ 13447 w 954741"/>
                  <a:gd name="connsiteY1" fmla="*/ 763224 h 1005271"/>
                  <a:gd name="connsiteX2" fmla="*/ 40341 w 954741"/>
                  <a:gd name="connsiteY2" fmla="*/ 709435 h 1005271"/>
                  <a:gd name="connsiteX3" fmla="*/ 67236 w 954741"/>
                  <a:gd name="connsiteY3" fmla="*/ 615306 h 1005271"/>
                  <a:gd name="connsiteX4" fmla="*/ 107577 w 954741"/>
                  <a:gd name="connsiteY4" fmla="*/ 574965 h 1005271"/>
                  <a:gd name="connsiteX5" fmla="*/ 134471 w 954741"/>
                  <a:gd name="connsiteY5" fmla="*/ 507730 h 1005271"/>
                  <a:gd name="connsiteX6" fmla="*/ 147918 w 954741"/>
                  <a:gd name="connsiteY6" fmla="*/ 467388 h 1005271"/>
                  <a:gd name="connsiteX7" fmla="*/ 174812 w 954741"/>
                  <a:gd name="connsiteY7" fmla="*/ 427047 h 1005271"/>
                  <a:gd name="connsiteX8" fmla="*/ 201706 w 954741"/>
                  <a:gd name="connsiteY8" fmla="*/ 373259 h 1005271"/>
                  <a:gd name="connsiteX9" fmla="*/ 228600 w 954741"/>
                  <a:gd name="connsiteY9" fmla="*/ 332918 h 1005271"/>
                  <a:gd name="connsiteX10" fmla="*/ 268941 w 954741"/>
                  <a:gd name="connsiteY10" fmla="*/ 292577 h 1005271"/>
                  <a:gd name="connsiteX11" fmla="*/ 363071 w 954741"/>
                  <a:gd name="connsiteY11" fmla="*/ 131212 h 1005271"/>
                  <a:gd name="connsiteX12" fmla="*/ 443753 w 954741"/>
                  <a:gd name="connsiteY12" fmla="*/ 77424 h 1005271"/>
                  <a:gd name="connsiteX13" fmla="*/ 551330 w 954741"/>
                  <a:gd name="connsiteY13" fmla="*/ 50530 h 1005271"/>
                  <a:gd name="connsiteX14" fmla="*/ 900953 w 954741"/>
                  <a:gd name="connsiteY14" fmla="*/ 37082 h 1005271"/>
                  <a:gd name="connsiteX15" fmla="*/ 927847 w 954741"/>
                  <a:gd name="connsiteY15" fmla="*/ 63977 h 1005271"/>
                  <a:gd name="connsiteX16" fmla="*/ 954741 w 954741"/>
                  <a:gd name="connsiteY16" fmla="*/ 77424 h 1005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54741" h="1005271">
                    <a:moveTo>
                      <a:pt x="0" y="1005271"/>
                    </a:moveTo>
                    <a:cubicBezTo>
                      <a:pt x="4482" y="924589"/>
                      <a:pt x="2529" y="843290"/>
                      <a:pt x="13447" y="763224"/>
                    </a:cubicBezTo>
                    <a:cubicBezTo>
                      <a:pt x="16155" y="743362"/>
                      <a:pt x="33302" y="728205"/>
                      <a:pt x="40341" y="709435"/>
                    </a:cubicBezTo>
                    <a:cubicBezTo>
                      <a:pt x="44182" y="699193"/>
                      <a:pt x="57950" y="629235"/>
                      <a:pt x="67236" y="615306"/>
                    </a:cubicBezTo>
                    <a:cubicBezTo>
                      <a:pt x="77785" y="599483"/>
                      <a:pt x="94130" y="588412"/>
                      <a:pt x="107577" y="574965"/>
                    </a:cubicBezTo>
                    <a:cubicBezTo>
                      <a:pt x="116542" y="552553"/>
                      <a:pt x="125996" y="530331"/>
                      <a:pt x="134471" y="507730"/>
                    </a:cubicBezTo>
                    <a:cubicBezTo>
                      <a:pt x="139448" y="494458"/>
                      <a:pt x="141579" y="480066"/>
                      <a:pt x="147918" y="467388"/>
                    </a:cubicBezTo>
                    <a:cubicBezTo>
                      <a:pt x="155145" y="452933"/>
                      <a:pt x="166794" y="441079"/>
                      <a:pt x="174812" y="427047"/>
                    </a:cubicBezTo>
                    <a:cubicBezTo>
                      <a:pt x="184757" y="409643"/>
                      <a:pt x="191761" y="390663"/>
                      <a:pt x="201706" y="373259"/>
                    </a:cubicBezTo>
                    <a:cubicBezTo>
                      <a:pt x="209724" y="359227"/>
                      <a:pt x="218254" y="345333"/>
                      <a:pt x="228600" y="332918"/>
                    </a:cubicBezTo>
                    <a:cubicBezTo>
                      <a:pt x="240774" y="318309"/>
                      <a:pt x="258731" y="308621"/>
                      <a:pt x="268941" y="292577"/>
                    </a:cubicBezTo>
                    <a:cubicBezTo>
                      <a:pt x="297808" y="247215"/>
                      <a:pt x="318210" y="171089"/>
                      <a:pt x="363071" y="131212"/>
                    </a:cubicBezTo>
                    <a:cubicBezTo>
                      <a:pt x="387229" y="109738"/>
                      <a:pt x="412058" y="83763"/>
                      <a:pt x="443753" y="77424"/>
                    </a:cubicBezTo>
                    <a:cubicBezTo>
                      <a:pt x="524888" y="61197"/>
                      <a:pt x="489306" y="71205"/>
                      <a:pt x="551330" y="50530"/>
                    </a:cubicBezTo>
                    <a:cubicBezTo>
                      <a:pt x="672573" y="-30301"/>
                      <a:pt x="607180" y="1829"/>
                      <a:pt x="900953" y="37082"/>
                    </a:cubicBezTo>
                    <a:cubicBezTo>
                      <a:pt x="913541" y="38593"/>
                      <a:pt x="917705" y="56370"/>
                      <a:pt x="927847" y="63977"/>
                    </a:cubicBezTo>
                    <a:cubicBezTo>
                      <a:pt x="935865" y="69991"/>
                      <a:pt x="945776" y="72942"/>
                      <a:pt x="954741" y="77424"/>
                    </a:cubicBez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5-Point Star 26"/>
              <p:cNvSpPr/>
              <p:nvPr/>
            </p:nvSpPr>
            <p:spPr>
              <a:xfrm>
                <a:off x="672499" y="2856561"/>
                <a:ext cx="443753" cy="37651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5-Point Star 27"/>
              <p:cNvSpPr/>
              <p:nvPr/>
            </p:nvSpPr>
            <p:spPr>
              <a:xfrm>
                <a:off x="2221563" y="2952950"/>
                <a:ext cx="443753" cy="37651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5-Point Star 28"/>
              <p:cNvSpPr/>
              <p:nvPr/>
            </p:nvSpPr>
            <p:spPr>
              <a:xfrm>
                <a:off x="1838674" y="2821430"/>
                <a:ext cx="443753" cy="376518"/>
              </a:xfrm>
              <a:prstGeom prst="star5">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5-Point Star 29"/>
              <p:cNvSpPr/>
              <p:nvPr/>
            </p:nvSpPr>
            <p:spPr>
              <a:xfrm>
                <a:off x="914473" y="3107686"/>
                <a:ext cx="443753" cy="376518"/>
              </a:xfrm>
              <a:prstGeom prst="star5">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32" name="Rectangle 31"/>
          <p:cNvSpPr/>
          <p:nvPr/>
        </p:nvSpPr>
        <p:spPr>
          <a:xfrm>
            <a:off x="134543" y="4874271"/>
            <a:ext cx="8810829" cy="1900193"/>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305436" y="5096067"/>
            <a:ext cx="8744435" cy="1338828"/>
          </a:xfrm>
          <a:prstGeom prst="rect">
            <a:avLst/>
          </a:prstGeom>
        </p:spPr>
        <p:txBody>
          <a:bodyPr wrap="square">
            <a:spAutoFit/>
          </a:bodyPr>
          <a:lstStyle/>
          <a:p>
            <a:pPr>
              <a:lnSpc>
                <a:spcPct val="150000"/>
              </a:lnSpc>
            </a:pPr>
            <a:r>
              <a:rPr lang="en-GB" dirty="0" smtClean="0"/>
              <a:t>Think about the layout of an information sheet. Remember you are writing it for the scientists at Kew Gardens. What is the key information you think they will need?                          Think about an introductory paragraph and a concluding paragraph.</a:t>
            </a:r>
            <a:endParaRPr lang="en-GB" dirty="0"/>
          </a:p>
        </p:txBody>
      </p:sp>
    </p:spTree>
    <p:extLst>
      <p:ext uri="{BB962C8B-B14F-4D97-AF65-F5344CB8AC3E}">
        <p14:creationId xmlns:p14="http://schemas.microsoft.com/office/powerpoint/2010/main" val="3663946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4543" y="100056"/>
            <a:ext cx="4857740" cy="338554"/>
          </a:xfrm>
          <a:prstGeom prst="rect">
            <a:avLst/>
          </a:prstGeom>
          <a:noFill/>
        </p:spPr>
        <p:txBody>
          <a:bodyPr wrap="none" rtlCol="0">
            <a:spAutoFit/>
          </a:bodyPr>
          <a:lstStyle/>
          <a:p>
            <a:r>
              <a:rPr lang="en-GB" sz="1600" b="1" dirty="0"/>
              <a:t>Year </a:t>
            </a:r>
            <a:r>
              <a:rPr lang="en-GB" sz="1600" b="1" dirty="0" smtClean="0"/>
              <a:t>4 – Activity </a:t>
            </a:r>
            <a:r>
              <a:rPr lang="en-GB" sz="1600" b="1" dirty="0"/>
              <a:t>2</a:t>
            </a:r>
            <a:r>
              <a:rPr lang="en-GB" sz="1600" b="1" dirty="0" smtClean="0"/>
              <a:t>– Information Sheet – Planning Sheet</a:t>
            </a:r>
            <a:endParaRPr lang="en-GB" sz="1600" b="1" dirty="0"/>
          </a:p>
        </p:txBody>
      </p:sp>
      <p:sp>
        <p:nvSpPr>
          <p:cNvPr id="3" name="Rectangle 2"/>
          <p:cNvSpPr/>
          <p:nvPr/>
        </p:nvSpPr>
        <p:spPr>
          <a:xfrm>
            <a:off x="3477782" y="4247527"/>
            <a:ext cx="4572000" cy="464871"/>
          </a:xfrm>
          <a:prstGeom prst="rect">
            <a:avLst/>
          </a:prstGeom>
        </p:spPr>
        <p:txBody>
          <a:bodyPr>
            <a:spAutoFit/>
          </a:bodyPr>
          <a:lstStyle/>
          <a:p>
            <a:pPr marL="285750" indent="-285750">
              <a:lnSpc>
                <a:spcPct val="150000"/>
              </a:lnSpc>
              <a:buFont typeface="Arial" panose="020B0604020202020204" pitchFamily="34" charset="0"/>
              <a:buChar char="•"/>
            </a:pPr>
            <a:endParaRPr lang="en-GB" b="1" i="1" dirty="0"/>
          </a:p>
        </p:txBody>
      </p:sp>
      <p:graphicFrame>
        <p:nvGraphicFramePr>
          <p:cNvPr id="4" name="Table 3"/>
          <p:cNvGraphicFramePr>
            <a:graphicFrameLocks noGrp="1"/>
          </p:cNvGraphicFramePr>
          <p:nvPr>
            <p:extLst>
              <p:ext uri="{D42A27DB-BD31-4B8C-83A1-F6EECF244321}">
                <p14:modId xmlns:p14="http://schemas.microsoft.com/office/powerpoint/2010/main" val="3477702401"/>
              </p:ext>
            </p:extLst>
          </p:nvPr>
        </p:nvGraphicFramePr>
        <p:xfrm>
          <a:off x="134543" y="622322"/>
          <a:ext cx="8915328" cy="6028571"/>
        </p:xfrm>
        <a:graphic>
          <a:graphicData uri="http://schemas.openxmlformats.org/drawingml/2006/table">
            <a:tbl>
              <a:tblPr firstRow="1" bandRow="1">
                <a:tableStyleId>{5940675A-B579-460E-94D1-54222C63F5DA}</a:tableStyleId>
              </a:tblPr>
              <a:tblGrid>
                <a:gridCol w="8915328"/>
              </a:tblGrid>
              <a:tr h="1664483">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600" b="1" i="1" baseline="0" dirty="0" smtClean="0"/>
                        <a:t>Think about the information books you have looked at/read before to help you.</a:t>
                      </a:r>
                    </a:p>
                    <a:p>
                      <a:pPr marL="0" marR="0" lvl="0" indent="0" algn="l" defTabSz="914400" rtl="0" eaLnBrk="1" fontAlgn="auto" latinLnBrk="0" hangingPunct="1">
                        <a:lnSpc>
                          <a:spcPct val="150000"/>
                        </a:lnSpc>
                        <a:spcBef>
                          <a:spcPts val="0"/>
                        </a:spcBef>
                        <a:spcAft>
                          <a:spcPts val="0"/>
                        </a:spcAft>
                        <a:buClrTx/>
                        <a:buSzTx/>
                        <a:buFontTx/>
                        <a:buNone/>
                        <a:tabLst/>
                        <a:defRPr/>
                      </a:pPr>
                      <a:r>
                        <a:rPr lang="en-GB" sz="1600" b="1" i="1" dirty="0" smtClean="0"/>
                        <a:t>Think</a:t>
                      </a:r>
                      <a:r>
                        <a:rPr lang="en-GB" sz="1600" b="1" i="1" baseline="0" dirty="0" smtClean="0"/>
                        <a:t> about how the pages look in an information book.</a:t>
                      </a:r>
                      <a:r>
                        <a:rPr lang="en-GB" sz="1600" b="1" i="1" dirty="0" smtClean="0"/>
                        <a:t> How will</a:t>
                      </a:r>
                      <a:r>
                        <a:rPr lang="en-GB" sz="1600" b="1" i="1" baseline="0" dirty="0" smtClean="0"/>
                        <a:t> you</a:t>
                      </a:r>
                      <a:r>
                        <a:rPr lang="en-GB" sz="1600" b="1" i="1" dirty="0" smtClean="0"/>
                        <a:t> organise your information sheet?                                                                                </a:t>
                      </a:r>
                    </a:p>
                  </a:txBody>
                  <a:tcPr/>
                </a:tc>
              </a:tr>
              <a:tr h="1216099">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600" b="1" i="1" dirty="0" smtClean="0"/>
                        <a:t>What information do you need to include?</a:t>
                      </a:r>
                      <a:r>
                        <a:rPr lang="en-GB" sz="1600" b="1" i="1" baseline="0" dirty="0" smtClean="0"/>
                        <a:t>                                                                                                                                </a:t>
                      </a:r>
                      <a:r>
                        <a:rPr lang="en-GB" sz="1600" b="1" i="1" dirty="0" smtClean="0"/>
                        <a:t>What vocabulary might be useful? </a:t>
                      </a:r>
                    </a:p>
                    <a:p>
                      <a:pPr marL="0" marR="0" lvl="0" indent="0" algn="l" defTabSz="914400" rtl="0" eaLnBrk="1" fontAlgn="auto" latinLnBrk="0" hangingPunct="1">
                        <a:lnSpc>
                          <a:spcPct val="150000"/>
                        </a:lnSpc>
                        <a:spcBef>
                          <a:spcPts val="0"/>
                        </a:spcBef>
                        <a:spcAft>
                          <a:spcPts val="0"/>
                        </a:spcAft>
                        <a:buClrTx/>
                        <a:buSzTx/>
                        <a:buFontTx/>
                        <a:buNone/>
                        <a:tabLst/>
                        <a:defRPr/>
                      </a:pPr>
                      <a:endParaRPr lang="en-GB" sz="1600" b="1" i="1" dirty="0"/>
                    </a:p>
                  </a:txBody>
                  <a:tcPr/>
                </a:tc>
              </a:tr>
              <a:tr h="148005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600" b="1" i="1" dirty="0" smtClean="0"/>
                        <a:t>What types </a:t>
                      </a:r>
                      <a:r>
                        <a:rPr lang="en-GB" sz="1600" b="1" i="1" smtClean="0"/>
                        <a:t>of</a:t>
                      </a:r>
                      <a:r>
                        <a:rPr lang="en-GB" sz="1600" b="1" i="1" baseline="0" smtClean="0"/>
                        <a:t> sentence </a:t>
                      </a:r>
                      <a:r>
                        <a:rPr lang="en-GB" sz="1600" b="1" i="1" smtClean="0"/>
                        <a:t>might </a:t>
                      </a:r>
                      <a:r>
                        <a:rPr lang="en-GB" sz="1600" b="1" i="1" dirty="0" smtClean="0"/>
                        <a:t>you use</a:t>
                      </a:r>
                      <a:r>
                        <a:rPr lang="en-GB" sz="1600" b="1" i="1" baseline="0" dirty="0" smtClean="0"/>
                        <a:t>?</a:t>
                      </a:r>
                    </a:p>
                    <a:p>
                      <a:pPr marL="0" marR="0" lvl="0" indent="0" algn="l" defTabSz="914400" rtl="0" eaLnBrk="1" fontAlgn="auto" latinLnBrk="0" hangingPunct="1">
                        <a:lnSpc>
                          <a:spcPct val="150000"/>
                        </a:lnSpc>
                        <a:spcBef>
                          <a:spcPts val="0"/>
                        </a:spcBef>
                        <a:spcAft>
                          <a:spcPts val="0"/>
                        </a:spcAft>
                        <a:buClrTx/>
                        <a:buSzTx/>
                        <a:buFontTx/>
                        <a:buNone/>
                        <a:tabLst/>
                        <a:defRPr/>
                      </a:pPr>
                      <a:r>
                        <a:rPr lang="en-GB" sz="1600" b="1" i="1" baseline="0" dirty="0" smtClean="0"/>
                        <a:t>Remember you are writing to scientists.</a:t>
                      </a:r>
                      <a:endParaRPr lang="en-GB" sz="1600" b="1" i="1" dirty="0" smtClean="0"/>
                    </a:p>
                    <a:p>
                      <a:pPr marL="0" marR="0" lvl="0" indent="0" algn="l" defTabSz="914400" rtl="0" eaLnBrk="1" fontAlgn="auto" latinLnBrk="0" hangingPunct="1">
                        <a:lnSpc>
                          <a:spcPct val="150000"/>
                        </a:lnSpc>
                        <a:spcBef>
                          <a:spcPts val="0"/>
                        </a:spcBef>
                        <a:spcAft>
                          <a:spcPts val="0"/>
                        </a:spcAft>
                        <a:buClrTx/>
                        <a:buSzTx/>
                        <a:buFontTx/>
                        <a:buNone/>
                        <a:tabLst/>
                        <a:defRPr/>
                      </a:pPr>
                      <a:endParaRPr lang="en-GB" sz="1600" b="1" i="1" dirty="0" smtClean="0"/>
                    </a:p>
                    <a:p>
                      <a:pPr>
                        <a:lnSpc>
                          <a:spcPct val="150000"/>
                        </a:lnSpc>
                      </a:pPr>
                      <a:endParaRPr lang="en-GB" sz="1600" dirty="0"/>
                    </a:p>
                  </a:txBody>
                  <a:tcPr/>
                </a:tc>
              </a:tr>
              <a:tr h="1593509">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600" b="1" i="1" dirty="0" smtClean="0"/>
                        <a:t>How are you going to finish your information sheet?</a:t>
                      </a:r>
                    </a:p>
                  </a:txBody>
                  <a:tcPr/>
                </a:tc>
              </a:tr>
            </a:tbl>
          </a:graphicData>
        </a:graphic>
      </p:graphicFrame>
      <p:pic>
        <p:nvPicPr>
          <p:cNvPr id="6" name="Picture 5"/>
          <p:cNvPicPr>
            <a:picLocks noChangeAspect="1"/>
          </p:cNvPicPr>
          <p:nvPr/>
        </p:nvPicPr>
        <p:blipFill>
          <a:blip r:embed="rId2"/>
          <a:stretch>
            <a:fillRect/>
          </a:stretch>
        </p:blipFill>
        <p:spPr>
          <a:xfrm>
            <a:off x="6945514" y="4696345"/>
            <a:ext cx="1568283" cy="1961411"/>
          </a:xfrm>
          <a:prstGeom prst="rect">
            <a:avLst/>
          </a:prstGeom>
        </p:spPr>
      </p:pic>
      <p:sp>
        <p:nvSpPr>
          <p:cNvPr id="7" name="Cloud 6"/>
          <p:cNvSpPr/>
          <p:nvPr/>
        </p:nvSpPr>
        <p:spPr>
          <a:xfrm rot="285465">
            <a:off x="4328050" y="1892390"/>
            <a:ext cx="4582107" cy="291935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t>
            </a:r>
            <a:endParaRPr lang="en-GB" dirty="0"/>
          </a:p>
        </p:txBody>
      </p:sp>
      <p:sp>
        <p:nvSpPr>
          <p:cNvPr id="8" name="Rectangle 7"/>
          <p:cNvSpPr/>
          <p:nvPr/>
        </p:nvSpPr>
        <p:spPr>
          <a:xfrm>
            <a:off x="4333103" y="2405904"/>
            <a:ext cx="4572000" cy="1754326"/>
          </a:xfrm>
          <a:prstGeom prst="rect">
            <a:avLst/>
          </a:prstGeom>
        </p:spPr>
        <p:txBody>
          <a:bodyPr>
            <a:spAutoFit/>
          </a:bodyPr>
          <a:lstStyle/>
          <a:p>
            <a:pPr algn="ctr">
              <a:lnSpc>
                <a:spcPct val="150000"/>
              </a:lnSpc>
            </a:pPr>
            <a:r>
              <a:rPr lang="en-GB" b="1" dirty="0" smtClean="0">
                <a:solidFill>
                  <a:schemeClr val="bg1"/>
                </a:solidFill>
              </a:rPr>
              <a:t>Don’t </a:t>
            </a:r>
            <a:r>
              <a:rPr lang="en-GB" b="1" dirty="0">
                <a:solidFill>
                  <a:schemeClr val="bg1"/>
                </a:solidFill>
              </a:rPr>
              <a:t>forget you are writing </a:t>
            </a:r>
            <a:r>
              <a:rPr lang="en-GB" b="1" dirty="0" smtClean="0">
                <a:solidFill>
                  <a:schemeClr val="bg1"/>
                </a:solidFill>
              </a:rPr>
              <a:t>to the                                                                 scientists at Kew Gardens. </a:t>
            </a:r>
          </a:p>
          <a:p>
            <a:pPr algn="ctr">
              <a:lnSpc>
                <a:spcPct val="150000"/>
              </a:lnSpc>
            </a:pPr>
            <a:r>
              <a:rPr lang="en-GB" b="1" dirty="0" smtClean="0">
                <a:solidFill>
                  <a:schemeClr val="bg1"/>
                </a:solidFill>
              </a:rPr>
              <a:t>Think about how to start and                                        end your information sheet.</a:t>
            </a:r>
            <a:endParaRPr lang="en-GB" b="1" dirty="0">
              <a:solidFill>
                <a:schemeClr val="bg1"/>
              </a:solidFill>
            </a:endParaRPr>
          </a:p>
        </p:txBody>
      </p:sp>
    </p:spTree>
    <p:extLst>
      <p:ext uri="{BB962C8B-B14F-4D97-AF65-F5344CB8AC3E}">
        <p14:creationId xmlns:p14="http://schemas.microsoft.com/office/powerpoint/2010/main" val="4287575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4543" y="166847"/>
            <a:ext cx="3344890" cy="369332"/>
          </a:xfrm>
          <a:prstGeom prst="rect">
            <a:avLst/>
          </a:prstGeom>
          <a:noFill/>
        </p:spPr>
        <p:txBody>
          <a:bodyPr wrap="none" rtlCol="0">
            <a:spAutoFit/>
          </a:bodyPr>
          <a:lstStyle/>
          <a:p>
            <a:r>
              <a:rPr lang="en-GB" b="1" dirty="0"/>
              <a:t>Year </a:t>
            </a:r>
            <a:r>
              <a:rPr lang="en-GB" b="1" dirty="0" smtClean="0"/>
              <a:t>4 </a:t>
            </a:r>
            <a:r>
              <a:rPr lang="en-GB" b="1" dirty="0"/>
              <a:t>– Activity </a:t>
            </a:r>
            <a:r>
              <a:rPr lang="en-GB" b="1" dirty="0" smtClean="0"/>
              <a:t>3 </a:t>
            </a:r>
            <a:r>
              <a:rPr lang="en-GB" b="1" dirty="0"/>
              <a:t>– </a:t>
            </a:r>
            <a:r>
              <a:rPr lang="en-GB" b="1" dirty="0" smtClean="0"/>
              <a:t>A diary entry</a:t>
            </a:r>
            <a:endParaRPr lang="en-GB" b="1" dirty="0"/>
          </a:p>
        </p:txBody>
      </p:sp>
      <p:sp>
        <p:nvSpPr>
          <p:cNvPr id="5" name="TextBox 4"/>
          <p:cNvSpPr txBox="1"/>
          <p:nvPr/>
        </p:nvSpPr>
        <p:spPr>
          <a:xfrm>
            <a:off x="134543" y="608896"/>
            <a:ext cx="8915328" cy="2585323"/>
          </a:xfrm>
          <a:prstGeom prst="rect">
            <a:avLst/>
          </a:prstGeom>
          <a:noFill/>
        </p:spPr>
        <p:txBody>
          <a:bodyPr wrap="square" rtlCol="0">
            <a:spAutoFit/>
          </a:bodyPr>
          <a:lstStyle/>
          <a:p>
            <a:pPr>
              <a:lnSpc>
                <a:spcPct val="150000"/>
              </a:lnSpc>
            </a:pPr>
            <a:r>
              <a:rPr lang="en-GB" dirty="0"/>
              <a:t>Write a diary entry – </a:t>
            </a:r>
            <a:r>
              <a:rPr lang="en-GB" dirty="0" smtClean="0"/>
              <a:t>as </a:t>
            </a:r>
            <a:r>
              <a:rPr lang="en-GB" b="1" u="sng" dirty="0" smtClean="0"/>
              <a:t>one</a:t>
            </a:r>
            <a:r>
              <a:rPr lang="en-GB" dirty="0" smtClean="0"/>
              <a:t> of the four passengers </a:t>
            </a:r>
            <a:r>
              <a:rPr lang="en-GB" dirty="0"/>
              <a:t>o</a:t>
            </a:r>
            <a:r>
              <a:rPr lang="en-GB" dirty="0" smtClean="0"/>
              <a:t>n the plane. Before you start re-read                the first chapter </a:t>
            </a:r>
            <a:r>
              <a:rPr lang="en-GB" b="1" dirty="0" smtClean="0"/>
              <a:t>and read the second chapter </a:t>
            </a:r>
            <a:r>
              <a:rPr lang="en-GB" dirty="0" smtClean="0"/>
              <a:t>to get as much information as you can about the character you choose. </a:t>
            </a:r>
            <a:r>
              <a:rPr lang="en-GB" b="1" dirty="0" smtClean="0"/>
              <a:t>Remember you are writing as if you were one of the characters</a:t>
            </a:r>
            <a:r>
              <a:rPr lang="en-GB" dirty="0" smtClean="0"/>
              <a:t>.</a:t>
            </a:r>
          </a:p>
          <a:p>
            <a:pPr>
              <a:lnSpc>
                <a:spcPct val="150000"/>
              </a:lnSpc>
            </a:pPr>
            <a:r>
              <a:rPr lang="en-GB" dirty="0" smtClean="0"/>
              <a:t>Start the diary entry on the plane and then perhaps a second entry after the crash.</a:t>
            </a:r>
          </a:p>
          <a:p>
            <a:pPr>
              <a:lnSpc>
                <a:spcPct val="150000"/>
              </a:lnSpc>
            </a:pPr>
            <a:r>
              <a:rPr lang="en-GB" dirty="0" smtClean="0"/>
              <a:t>The diary entry is personal to you. Think about the events and your feelings. Use your imagination.</a:t>
            </a:r>
            <a:endParaRPr lang="en-GB" dirty="0"/>
          </a:p>
        </p:txBody>
      </p:sp>
      <p:graphicFrame>
        <p:nvGraphicFramePr>
          <p:cNvPr id="6" name="Table 5">
            <a:extLst>
              <a:ext uri="{FF2B5EF4-FFF2-40B4-BE49-F238E27FC236}">
                <a16:creationId xmlns:a16="http://schemas.microsoft.com/office/drawing/2014/main" xmlns="" id="{E2B6EAA5-6BF8-4BF7-802E-8D3C030179BE}"/>
              </a:ext>
            </a:extLst>
          </p:cNvPr>
          <p:cNvGraphicFramePr>
            <a:graphicFrameLocks noGrp="1"/>
          </p:cNvGraphicFramePr>
          <p:nvPr>
            <p:extLst>
              <p:ext uri="{D42A27DB-BD31-4B8C-83A1-F6EECF244321}">
                <p14:modId xmlns:p14="http://schemas.microsoft.com/office/powerpoint/2010/main" val="290042143"/>
              </p:ext>
            </p:extLst>
          </p:nvPr>
        </p:nvGraphicFramePr>
        <p:xfrm>
          <a:off x="802340" y="4267398"/>
          <a:ext cx="7602072" cy="365760"/>
        </p:xfrm>
        <a:graphic>
          <a:graphicData uri="http://schemas.openxmlformats.org/drawingml/2006/table">
            <a:tbl>
              <a:tblPr firstRow="1" bandRow="1">
                <a:tableStyleId>{5940675A-B579-460E-94D1-54222C63F5DA}</a:tableStyleId>
              </a:tblPr>
              <a:tblGrid>
                <a:gridCol w="1779495">
                  <a:extLst>
                    <a:ext uri="{9D8B030D-6E8A-4147-A177-3AD203B41FA5}">
                      <a16:colId xmlns:a16="http://schemas.microsoft.com/office/drawing/2014/main" xmlns="" val="2962201488"/>
                    </a:ext>
                  </a:extLst>
                </a:gridCol>
                <a:gridCol w="1963271">
                  <a:extLst>
                    <a:ext uri="{9D8B030D-6E8A-4147-A177-3AD203B41FA5}">
                      <a16:colId xmlns:a16="http://schemas.microsoft.com/office/drawing/2014/main" xmlns="" val="3545664754"/>
                    </a:ext>
                  </a:extLst>
                </a:gridCol>
                <a:gridCol w="1922929"/>
                <a:gridCol w="1936377"/>
              </a:tblGrid>
              <a:tr h="333224">
                <a:tc>
                  <a:txBody>
                    <a:bodyPr/>
                    <a:lstStyle/>
                    <a:p>
                      <a:pPr algn="ctr"/>
                      <a:r>
                        <a:rPr lang="en-GB" b="1" dirty="0" smtClean="0"/>
                        <a:t>Fred</a:t>
                      </a:r>
                      <a:endParaRPr lang="en-GB" b="1" dirty="0"/>
                    </a:p>
                  </a:txBody>
                  <a:tcPr/>
                </a:tc>
                <a:tc>
                  <a:txBody>
                    <a:bodyPr/>
                    <a:lstStyle/>
                    <a:p>
                      <a:pPr algn="ctr"/>
                      <a:r>
                        <a:rPr lang="en-GB" b="1" dirty="0" smtClean="0"/>
                        <a:t>Con</a:t>
                      </a:r>
                      <a:endParaRPr lang="en-GB" b="1" dirty="0"/>
                    </a:p>
                  </a:txBody>
                  <a:tcPr/>
                </a:tc>
                <a:tc>
                  <a:txBody>
                    <a:bodyPr/>
                    <a:lstStyle/>
                    <a:p>
                      <a:pPr algn="ctr"/>
                      <a:r>
                        <a:rPr lang="en-GB" b="1" dirty="0" smtClean="0"/>
                        <a:t>Lila</a:t>
                      </a:r>
                      <a:endParaRPr lang="en-GB" b="1" dirty="0"/>
                    </a:p>
                  </a:txBody>
                  <a:tcPr/>
                </a:tc>
                <a:tc>
                  <a:txBody>
                    <a:bodyPr/>
                    <a:lstStyle/>
                    <a:p>
                      <a:pPr algn="ctr"/>
                      <a:r>
                        <a:rPr lang="en-GB" b="1" dirty="0" smtClean="0"/>
                        <a:t>Max</a:t>
                      </a:r>
                      <a:endParaRPr lang="en-GB" b="1" dirty="0"/>
                    </a:p>
                  </a:txBody>
                  <a:tcPr/>
                </a:tc>
                <a:extLst>
                  <a:ext uri="{0D108BD9-81ED-4DB2-BD59-A6C34878D82A}">
                    <a16:rowId xmlns:a16="http://schemas.microsoft.com/office/drawing/2014/main" xmlns="" val="141403823"/>
                  </a:ext>
                </a:extLst>
              </a:tr>
            </a:tbl>
          </a:graphicData>
        </a:graphic>
      </p:graphicFrame>
      <p:sp>
        <p:nvSpPr>
          <p:cNvPr id="7" name="TextBox 6"/>
          <p:cNvSpPr txBox="1"/>
          <p:nvPr/>
        </p:nvSpPr>
        <p:spPr>
          <a:xfrm>
            <a:off x="376589" y="3421187"/>
            <a:ext cx="8915328" cy="507831"/>
          </a:xfrm>
          <a:prstGeom prst="rect">
            <a:avLst/>
          </a:prstGeom>
          <a:noFill/>
        </p:spPr>
        <p:txBody>
          <a:bodyPr wrap="square" rtlCol="0">
            <a:spAutoFit/>
          </a:bodyPr>
          <a:lstStyle/>
          <a:p>
            <a:pPr>
              <a:lnSpc>
                <a:spcPct val="150000"/>
              </a:lnSpc>
            </a:pPr>
            <a:r>
              <a:rPr lang="en-GB" b="1" dirty="0" smtClean="0"/>
              <a:t>Choose </a:t>
            </a:r>
            <a:r>
              <a:rPr lang="en-GB" b="1" u="sng" dirty="0" smtClean="0"/>
              <a:t>one of these characters</a:t>
            </a:r>
            <a:r>
              <a:rPr lang="en-GB" b="1" dirty="0" smtClean="0"/>
              <a:t> and write a diary entry as if you were them.</a:t>
            </a:r>
            <a:endParaRPr lang="en-GB" b="1" dirty="0"/>
          </a:p>
        </p:txBody>
      </p:sp>
      <p:sp>
        <p:nvSpPr>
          <p:cNvPr id="11" name="Rectangle 10"/>
          <p:cNvSpPr/>
          <p:nvPr/>
        </p:nvSpPr>
        <p:spPr>
          <a:xfrm>
            <a:off x="161437" y="3394527"/>
            <a:ext cx="8810829" cy="318108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utoShape 2" descr="Paper Diary, Notebook transparent background PNG clipart | PNGGuru"/>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nvGrpSpPr>
          <p:cNvPr id="22" name="Group 21"/>
          <p:cNvGrpSpPr/>
          <p:nvPr/>
        </p:nvGrpSpPr>
        <p:grpSpPr>
          <a:xfrm>
            <a:off x="3227293" y="4888653"/>
            <a:ext cx="2460847" cy="1404571"/>
            <a:chOff x="2958353" y="4888653"/>
            <a:chExt cx="2460847" cy="1404571"/>
          </a:xfrm>
        </p:grpSpPr>
        <p:sp>
          <p:nvSpPr>
            <p:cNvPr id="9" name="Rectangle 8"/>
            <p:cNvSpPr/>
            <p:nvPr/>
          </p:nvSpPr>
          <p:spPr>
            <a:xfrm>
              <a:off x="2958353" y="4985070"/>
              <a:ext cx="1196788" cy="1308154"/>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4222412" y="4985070"/>
              <a:ext cx="1196788" cy="1308154"/>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3052447" y="5004221"/>
              <a:ext cx="1075800" cy="1200329"/>
            </a:xfrm>
            <a:prstGeom prst="rect">
              <a:avLst/>
            </a:prstGeom>
            <a:noFill/>
          </p:spPr>
          <p:txBody>
            <a:bodyPr wrap="square" rtlCol="0">
              <a:spAutoFit/>
            </a:bodyPr>
            <a:lstStyle/>
            <a:p>
              <a:r>
                <a:rPr lang="en-GB" dirty="0" smtClean="0"/>
                <a:t>____________________________</a:t>
              </a:r>
              <a:endParaRPr lang="en-GB" dirty="0"/>
            </a:p>
          </p:txBody>
        </p:sp>
        <p:sp>
          <p:nvSpPr>
            <p:cNvPr id="14" name="TextBox 13"/>
            <p:cNvSpPr txBox="1"/>
            <p:nvPr/>
          </p:nvSpPr>
          <p:spPr>
            <a:xfrm>
              <a:off x="3052447" y="4888653"/>
              <a:ext cx="1075800" cy="1200329"/>
            </a:xfrm>
            <a:prstGeom prst="rect">
              <a:avLst/>
            </a:prstGeom>
            <a:noFill/>
          </p:spPr>
          <p:txBody>
            <a:bodyPr wrap="square" rtlCol="0">
              <a:spAutoFit/>
            </a:bodyPr>
            <a:lstStyle/>
            <a:p>
              <a:r>
                <a:rPr lang="en-GB" dirty="0" smtClean="0"/>
                <a:t>____________________________</a:t>
              </a:r>
              <a:endParaRPr lang="en-GB" dirty="0"/>
            </a:p>
          </p:txBody>
        </p:sp>
        <p:sp>
          <p:nvSpPr>
            <p:cNvPr id="15" name="TextBox 14"/>
            <p:cNvSpPr txBox="1"/>
            <p:nvPr/>
          </p:nvSpPr>
          <p:spPr>
            <a:xfrm>
              <a:off x="4343400" y="5008860"/>
              <a:ext cx="1075800" cy="1200329"/>
            </a:xfrm>
            <a:prstGeom prst="rect">
              <a:avLst/>
            </a:prstGeom>
            <a:noFill/>
          </p:spPr>
          <p:txBody>
            <a:bodyPr wrap="square" rtlCol="0">
              <a:spAutoFit/>
            </a:bodyPr>
            <a:lstStyle/>
            <a:p>
              <a:r>
                <a:rPr lang="en-GB" dirty="0" smtClean="0"/>
                <a:t>____________________________</a:t>
              </a:r>
              <a:endParaRPr lang="en-GB" dirty="0"/>
            </a:p>
          </p:txBody>
        </p:sp>
        <p:sp>
          <p:nvSpPr>
            <p:cNvPr id="16" name="TextBox 15"/>
            <p:cNvSpPr txBox="1"/>
            <p:nvPr/>
          </p:nvSpPr>
          <p:spPr>
            <a:xfrm>
              <a:off x="4343400" y="4893292"/>
              <a:ext cx="1075800" cy="1200329"/>
            </a:xfrm>
            <a:prstGeom prst="rect">
              <a:avLst/>
            </a:prstGeom>
            <a:noFill/>
          </p:spPr>
          <p:txBody>
            <a:bodyPr wrap="square" rtlCol="0">
              <a:spAutoFit/>
            </a:bodyPr>
            <a:lstStyle/>
            <a:p>
              <a:r>
                <a:rPr lang="en-GB" dirty="0" smtClean="0"/>
                <a:t>____________________________</a:t>
              </a:r>
              <a:endParaRPr lang="en-GB" dirty="0"/>
            </a:p>
          </p:txBody>
        </p:sp>
        <p:cxnSp>
          <p:nvCxnSpPr>
            <p:cNvPr id="18" name="Straight Connector 17"/>
            <p:cNvCxnSpPr/>
            <p:nvPr/>
          </p:nvCxnSpPr>
          <p:spPr>
            <a:xfrm>
              <a:off x="4020671" y="5230906"/>
              <a:ext cx="322729" cy="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038601" y="5477435"/>
              <a:ext cx="322729" cy="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038601" y="5706034"/>
              <a:ext cx="322729" cy="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029637" y="5952563"/>
              <a:ext cx="322729" cy="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6624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3233</TotalTime>
  <Words>1379</Words>
  <Application>Microsoft Office PowerPoint</Application>
  <PresentationFormat>On-screen Show (4:3)</PresentationFormat>
  <Paragraphs>115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proxima-nova-alt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dc:creator>
  <cp:lastModifiedBy>Karen</cp:lastModifiedBy>
  <cp:revision>126</cp:revision>
  <dcterms:created xsi:type="dcterms:W3CDTF">2020-03-24T10:27:14Z</dcterms:created>
  <dcterms:modified xsi:type="dcterms:W3CDTF">2020-05-04T17:52:15Z</dcterms:modified>
</cp:coreProperties>
</file>