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5" r:id="rId3"/>
    <p:sldId id="264" r:id="rId4"/>
    <p:sldId id="267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516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87" y="0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/>
          <a:lstStyle>
            <a:lvl1pPr algn="r">
              <a:defRPr sz="1200"/>
            </a:lvl1pPr>
          </a:lstStyle>
          <a:p>
            <a:fld id="{B9FE9903-2E88-4D11-A032-D149C46EB68D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8" tIns="45729" rIns="91458" bIns="4572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9" y="4778316"/>
            <a:ext cx="5440046" cy="3909675"/>
          </a:xfrm>
          <a:prstGeom prst="rect">
            <a:avLst/>
          </a:prstGeom>
        </p:spPr>
        <p:txBody>
          <a:bodyPr vert="horz" lIns="91458" tIns="45729" rIns="91458" bIns="4572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87" y="9432766"/>
            <a:ext cx="2947088" cy="497047"/>
          </a:xfrm>
          <a:prstGeom prst="rect">
            <a:avLst/>
          </a:prstGeom>
        </p:spPr>
        <p:txBody>
          <a:bodyPr vert="horz" lIns="91458" tIns="45729" rIns="91458" bIns="45729" rtlCol="0" anchor="b"/>
          <a:lstStyle>
            <a:lvl1pPr algn="r">
              <a:defRPr sz="1200"/>
            </a:lvl1pPr>
          </a:lstStyle>
          <a:p>
            <a:fld id="{ED7B5B61-786B-4601-959D-C43D159C38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527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Autumn term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B5B61-786B-4601-959D-C43D159C382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361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Spring term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B5B61-786B-4601-959D-C43D159C382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916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Summer term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B5B61-786B-4601-959D-C43D159C382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25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Summer term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B5B61-786B-4601-959D-C43D159C382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725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047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06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959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59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56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31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00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53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7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07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8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52BA4-9C8F-498E-95FE-F3C8A3A57EF3}" type="datetimeFigureOut">
              <a:rPr lang="en-GB" smtClean="0"/>
              <a:t>19/09/2019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DBDE5-084E-42F5-AE53-E3B4DC1FA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20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24460" y="0"/>
            <a:ext cx="6880485" cy="6857999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331609"/>
              </p:ext>
            </p:extLst>
          </p:nvPr>
        </p:nvGraphicFramePr>
        <p:xfrm>
          <a:off x="1476531" y="794480"/>
          <a:ext cx="5636304" cy="5741232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409076"/>
                <a:gridCol w="1409076"/>
                <a:gridCol w="1409076"/>
                <a:gridCol w="1409076"/>
              </a:tblGrid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prizewinning book </a:t>
                      </a:r>
                      <a:r>
                        <a:rPr lang="en-GB" sz="1600" b="0" baseline="0" dirty="0" smtClean="0">
                          <a:latin typeface="+mj-lt"/>
                        </a:rPr>
                        <a:t>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fairy tale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set in space</a:t>
                      </a:r>
                      <a:r>
                        <a:rPr lang="en-GB" sz="1600" b="0" baseline="0" dirty="0" smtClean="0">
                          <a:latin typeface="+mj-lt"/>
                        </a:rPr>
                        <a:t>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biography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written the year you were</a:t>
                      </a:r>
                      <a:r>
                        <a:rPr lang="en-GB" sz="1600" b="0" baseline="0" dirty="0" smtClean="0">
                          <a:latin typeface="+mj-lt"/>
                        </a:rPr>
                        <a:t> born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</a:t>
                      </a:r>
                      <a:r>
                        <a:rPr lang="en-GB" sz="1600" b="0" baseline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smtClean="0">
                          <a:latin typeface="+mj-lt"/>
                        </a:rPr>
                        <a:t>coming out as a film</a:t>
                      </a:r>
                      <a:r>
                        <a:rPr lang="en-GB" sz="1600" b="0" baseline="0" dirty="0" smtClean="0">
                          <a:latin typeface="+mj-lt"/>
                        </a:rPr>
                        <a:t> this year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graphic novel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Roald</a:t>
                      </a:r>
                      <a:r>
                        <a:rPr lang="en-GB" sz="1600" b="0" baseline="0" dirty="0" smtClean="0">
                          <a:latin typeface="+mj-lt"/>
                        </a:rPr>
                        <a:t> Dahl book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recommended by a friend ________________________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An old favourite</a:t>
                      </a:r>
                      <a:r>
                        <a:rPr lang="en-GB" sz="1600" b="0" baseline="0" dirty="0" smtClean="0">
                          <a:latin typeface="+mj-lt"/>
                        </a:rPr>
                        <a:t>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which is more then 10 years old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with an animal on the cover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with a noun</a:t>
                      </a:r>
                      <a:r>
                        <a:rPr lang="en-GB" sz="1600" b="0" baseline="0" dirty="0" smtClean="0">
                          <a:latin typeface="+mj-lt"/>
                        </a:rPr>
                        <a:t> in the title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written by a celebrity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with</a:t>
                      </a:r>
                      <a:r>
                        <a:rPr lang="en-GB" sz="1600" b="0" baseline="0" dirty="0" smtClean="0">
                          <a:latin typeface="+mj-lt"/>
                        </a:rPr>
                        <a:t> three words in the title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A book recommended by family ________________________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804206" y="43297"/>
            <a:ext cx="2920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amsky SF" pitchFamily="2" charset="0"/>
              </a:rPr>
              <a:t>Book Bingo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amsky SF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55427" y="227963"/>
            <a:ext cx="21557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Autumn term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4670" y="751184"/>
            <a:ext cx="38374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it works:</a:t>
            </a:r>
          </a:p>
          <a:p>
            <a:endParaRPr lang="en-GB" dirty="0"/>
          </a:p>
          <a:p>
            <a:r>
              <a:rPr lang="en-GB" dirty="0" smtClean="0"/>
              <a:t>Every time you read a book this year, write the title in one of the boxes here. For example, if you read The BFG, write the title under ‘A Roald </a:t>
            </a:r>
            <a:r>
              <a:rPr lang="en-GB" dirty="0"/>
              <a:t>D</a:t>
            </a:r>
            <a:r>
              <a:rPr lang="en-GB" dirty="0" smtClean="0"/>
              <a:t>ahl book’.</a:t>
            </a:r>
          </a:p>
          <a:p>
            <a:endParaRPr lang="en-GB" dirty="0" smtClean="0"/>
          </a:p>
          <a:p>
            <a:r>
              <a:rPr lang="en-GB" dirty="0" smtClean="0"/>
              <a:t>Once you complete a line (vertical or horizontal), take your Book Bingo card to your </a:t>
            </a:r>
            <a:r>
              <a:rPr lang="en-GB" dirty="0" err="1" smtClean="0"/>
              <a:t>classteacher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You will be given a raffle ticket for each line you complete, and an extra raffle ticket for a full house. That means, if you read 16 books in a full term, you could get 5 raffle tickets and be in the draw to win a £10 book voucher.</a:t>
            </a:r>
          </a:p>
          <a:p>
            <a:endParaRPr lang="en-GB" dirty="0" smtClean="0"/>
          </a:p>
          <a:p>
            <a:r>
              <a:rPr lang="en-GB" dirty="0" smtClean="0"/>
              <a:t>The deadline for this bingo card is the Christmas.</a:t>
            </a:r>
          </a:p>
          <a:p>
            <a:r>
              <a:rPr lang="en-GB" dirty="0" smtClean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117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809469" y="0"/>
            <a:ext cx="6880485" cy="6857999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161764"/>
              </p:ext>
            </p:extLst>
          </p:nvPr>
        </p:nvGraphicFramePr>
        <p:xfrm>
          <a:off x="1461540" y="794480"/>
          <a:ext cx="5636304" cy="574123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409076"/>
                <a:gridCol w="1409076"/>
                <a:gridCol w="1409076"/>
                <a:gridCol w="1409076"/>
              </a:tblGrid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of short stories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about non-human creatures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written by a male author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of non-fiction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best selling book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written in the last 5 years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The first book in a trilogy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play ________________________________________________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with a blue cover</a:t>
                      </a:r>
                      <a:r>
                        <a:rPr lang="en-GB" sz="1600" b="0" baseline="0" dirty="0" smtClean="0">
                          <a:latin typeface="+mj-lt"/>
                        </a:rPr>
                        <a:t>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</a:t>
                      </a:r>
                      <a:r>
                        <a:rPr lang="en-GB" sz="1600" b="0" baseline="0" dirty="0" smtClean="0">
                          <a:latin typeface="+mj-lt"/>
                        </a:rPr>
                        <a:t> written by a comedian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set in another country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An autobiography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</a:t>
                      </a:r>
                      <a:r>
                        <a:rPr lang="en-GB" sz="1600" b="0" baseline="0" dirty="0" smtClean="0">
                          <a:latin typeface="+mj-lt"/>
                        </a:rPr>
                        <a:t> crime or a mystery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that became</a:t>
                      </a:r>
                      <a:r>
                        <a:rPr lang="en-GB" sz="1600" b="0" baseline="0" dirty="0" smtClean="0">
                          <a:latin typeface="+mj-lt"/>
                        </a:rPr>
                        <a:t> a Disney film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with a face on the cover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set in a school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89215" y="43297"/>
            <a:ext cx="2920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amsky SF" pitchFamily="2" charset="0"/>
              </a:rPr>
              <a:t>Book Bingo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amsky SF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72685" y="227963"/>
            <a:ext cx="189122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Spring term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24670" y="751184"/>
            <a:ext cx="38374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it works:</a:t>
            </a:r>
          </a:p>
          <a:p>
            <a:endParaRPr lang="en-GB" dirty="0"/>
          </a:p>
          <a:p>
            <a:r>
              <a:rPr lang="en-GB" dirty="0" smtClean="0"/>
              <a:t>Every time you read a book this year, write the title in one of the boxes here. For example, if you read The BFG, write the title under ‘A Roald </a:t>
            </a:r>
            <a:r>
              <a:rPr lang="en-GB" dirty="0"/>
              <a:t>D</a:t>
            </a:r>
            <a:r>
              <a:rPr lang="en-GB" dirty="0" smtClean="0"/>
              <a:t>ahl book’.</a:t>
            </a:r>
          </a:p>
          <a:p>
            <a:endParaRPr lang="en-GB" dirty="0" smtClean="0"/>
          </a:p>
          <a:p>
            <a:r>
              <a:rPr lang="en-GB" dirty="0" smtClean="0"/>
              <a:t>Once you complete a line (vertical or horizontal), take your Book Bingo card to your </a:t>
            </a:r>
            <a:r>
              <a:rPr lang="en-GB" dirty="0" err="1" smtClean="0"/>
              <a:t>classteacher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You will be given a raffle ticket for each line you complete, and an extra raffle ticket for a full house. That means, if you read 16 books in a full term, you could get 5 raffle tickets and be in the draw to win a £10 book voucher.</a:t>
            </a:r>
          </a:p>
          <a:p>
            <a:endParaRPr lang="en-GB" dirty="0" smtClean="0"/>
          </a:p>
          <a:p>
            <a:r>
              <a:rPr lang="en-GB" dirty="0" smtClean="0"/>
              <a:t>The deadline for this bingo card is the Easter.</a:t>
            </a:r>
          </a:p>
          <a:p>
            <a:r>
              <a:rPr lang="en-GB" dirty="0" smtClean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34099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94477" y="1"/>
            <a:ext cx="6880485" cy="685799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7389400"/>
              </p:ext>
            </p:extLst>
          </p:nvPr>
        </p:nvGraphicFramePr>
        <p:xfrm>
          <a:off x="1446548" y="794481"/>
          <a:ext cx="5636304" cy="57412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09076"/>
                <a:gridCol w="1409076"/>
                <a:gridCol w="1409076"/>
                <a:gridCol w="1409076"/>
              </a:tblGrid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with more than 300 pages</a:t>
                      </a: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classic</a:t>
                      </a: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that became a movie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published this year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with a number in the title</a:t>
                      </a:r>
                      <a:r>
                        <a:rPr lang="en-GB" sz="1600" b="0" baseline="0" dirty="0" smtClean="0">
                          <a:latin typeface="+mj-lt"/>
                        </a:rPr>
                        <a:t>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written by someone under 30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written by a female</a:t>
                      </a:r>
                      <a:r>
                        <a:rPr lang="en-GB" sz="1600" b="0" baseline="0" dirty="0" smtClean="0">
                          <a:latin typeface="+mj-lt"/>
                        </a:rPr>
                        <a:t> author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with a one word title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of poetry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recommended by a teacher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funny book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based on a true story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science fiction book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you like the front cover of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set in the UK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An author’s debut novel ____________________________________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2774223" y="43298"/>
            <a:ext cx="2920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amsky SF" pitchFamily="2" charset="0"/>
              </a:rPr>
              <a:t>Book Bingo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amsky SF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61361" y="227964"/>
            <a:ext cx="22038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Summer term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4670" y="751184"/>
            <a:ext cx="38374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it works:</a:t>
            </a:r>
          </a:p>
          <a:p>
            <a:endParaRPr lang="en-GB" dirty="0"/>
          </a:p>
          <a:p>
            <a:r>
              <a:rPr lang="en-GB" dirty="0" smtClean="0"/>
              <a:t>Every time you read a book this year, write the title in one of the boxes here. For example, if you read The BFG, write the title under ‘A Roald </a:t>
            </a:r>
            <a:r>
              <a:rPr lang="en-GB" dirty="0"/>
              <a:t>D</a:t>
            </a:r>
            <a:r>
              <a:rPr lang="en-GB" dirty="0" smtClean="0"/>
              <a:t>ahl book’.</a:t>
            </a:r>
          </a:p>
          <a:p>
            <a:endParaRPr lang="en-GB" dirty="0" smtClean="0"/>
          </a:p>
          <a:p>
            <a:r>
              <a:rPr lang="en-GB" dirty="0" smtClean="0"/>
              <a:t>Once you complete a line (vertical or horizontal), take your Book Bingo card to your </a:t>
            </a:r>
            <a:r>
              <a:rPr lang="en-GB" dirty="0" err="1" smtClean="0"/>
              <a:t>classteacher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You will be given a raffle ticket for each line you complete, and an extra raffle ticket for a full house. That means, if you read 16 books in a full term, you could get 5 raffle tickets and be in the draw to win a £10 book voucher.</a:t>
            </a:r>
          </a:p>
          <a:p>
            <a:endParaRPr lang="en-GB" dirty="0" smtClean="0"/>
          </a:p>
          <a:p>
            <a:r>
              <a:rPr lang="en-GB" dirty="0" smtClean="0"/>
              <a:t>The deadline for this bingo card is the Summer.</a:t>
            </a:r>
          </a:p>
          <a:p>
            <a:r>
              <a:rPr lang="en-GB" dirty="0" smtClean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252300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794477" y="1"/>
            <a:ext cx="6880485" cy="6857999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1909"/>
              </p:ext>
            </p:extLst>
          </p:nvPr>
        </p:nvGraphicFramePr>
        <p:xfrm>
          <a:off x="1446548" y="794481"/>
          <a:ext cx="5728952" cy="574123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09076"/>
                <a:gridCol w="1409076"/>
                <a:gridCol w="1409076"/>
                <a:gridCol w="1501724"/>
              </a:tblGrid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</a:t>
                      </a:r>
                      <a:r>
                        <a:rPr lang="en-GB" sz="1600" b="0" dirty="0" smtClean="0">
                          <a:latin typeface="+mj-lt"/>
                        </a:rPr>
                        <a:t>myth or legend</a:t>
                      </a:r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An information Book</a:t>
                      </a:r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</a:t>
                      </a:r>
                      <a:r>
                        <a:rPr lang="en-GB" sz="1600" b="0" dirty="0" smtClean="0">
                          <a:latin typeface="+mj-lt"/>
                        </a:rPr>
                        <a:t>cartoon</a:t>
                      </a:r>
                    </a:p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</a:t>
                      </a:r>
                      <a:r>
                        <a:rPr lang="en-GB" sz="1600" b="0" dirty="0" smtClean="0">
                          <a:latin typeface="+mj-lt"/>
                        </a:rPr>
                        <a:t>magazine</a:t>
                      </a:r>
                    </a:p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with a number in the title</a:t>
                      </a:r>
                      <a:r>
                        <a:rPr lang="en-GB" sz="1600" b="0" baseline="0" dirty="0" smtClean="0">
                          <a:latin typeface="+mj-lt"/>
                        </a:rPr>
                        <a:t>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</a:t>
                      </a:r>
                      <a:r>
                        <a:rPr lang="en-GB" sz="1600" b="0" dirty="0" smtClean="0">
                          <a:latin typeface="+mj-lt"/>
                        </a:rPr>
                        <a:t>picture book</a:t>
                      </a:r>
                    </a:p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</a:t>
                      </a:r>
                      <a:r>
                        <a:rPr lang="en-GB" sz="1600" b="0" dirty="0" smtClean="0">
                          <a:latin typeface="+mj-lt"/>
                        </a:rPr>
                        <a:t>newspaper article</a:t>
                      </a:r>
                    </a:p>
                    <a:p>
                      <a:pPr algn="ctr"/>
                      <a:endParaRPr lang="en-GB" sz="1600" b="0" baseline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baseline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Instructions – follow them</a:t>
                      </a:r>
                    </a:p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</a:t>
                      </a:r>
                      <a:r>
                        <a:rPr lang="en-GB" sz="1600" b="0" dirty="0" smtClean="0">
                          <a:latin typeface="+mj-lt"/>
                        </a:rPr>
                        <a:t>sports or theatre programme</a:t>
                      </a: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</a:t>
                      </a:r>
                      <a:r>
                        <a:rPr lang="en-GB" sz="1600" b="0" dirty="0" smtClean="0">
                          <a:latin typeface="+mj-lt"/>
                        </a:rPr>
                        <a:t>story from another country</a:t>
                      </a: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funny </a:t>
                      </a:r>
                      <a:r>
                        <a:rPr lang="en-GB" sz="1600" b="0" dirty="0" smtClean="0">
                          <a:latin typeface="+mj-lt"/>
                        </a:rPr>
                        <a:t>book</a:t>
                      </a: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Some world record information</a:t>
                      </a: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  <a:tr h="1435308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</a:t>
                      </a:r>
                      <a:r>
                        <a:rPr lang="en-GB" sz="1600" b="0" dirty="0" smtClean="0">
                          <a:latin typeface="+mj-lt"/>
                        </a:rPr>
                        <a:t>fairy tale</a:t>
                      </a:r>
                    </a:p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book you like the front cover of 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 </a:t>
                      </a:r>
                      <a:r>
                        <a:rPr lang="en-GB" sz="1600" b="0" dirty="0" smtClean="0">
                          <a:latin typeface="+mj-lt"/>
                        </a:rPr>
                        <a:t>poem – learn</a:t>
                      </a:r>
                      <a:r>
                        <a:rPr lang="en-GB" sz="1600" b="0" baseline="0" dirty="0" smtClean="0">
                          <a:latin typeface="+mj-lt"/>
                        </a:rPr>
                        <a:t> a verse!</a:t>
                      </a:r>
                    </a:p>
                    <a:p>
                      <a:pPr algn="ctr"/>
                      <a:endParaRPr lang="en-GB" sz="1600" b="0" baseline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An </a:t>
                      </a:r>
                      <a:r>
                        <a:rPr lang="en-GB" sz="1600" b="0" dirty="0" smtClean="0">
                          <a:latin typeface="+mj-lt"/>
                        </a:rPr>
                        <a:t>article on the </a:t>
                      </a:r>
                      <a:r>
                        <a:rPr lang="en-GB" sz="1600" b="0" dirty="0" err="1" smtClean="0">
                          <a:latin typeface="+mj-lt"/>
                        </a:rPr>
                        <a:t>Newsround</a:t>
                      </a:r>
                      <a:r>
                        <a:rPr lang="en-GB" sz="1600" b="0" dirty="0" smtClean="0">
                          <a:latin typeface="+mj-lt"/>
                        </a:rPr>
                        <a:t> website</a:t>
                      </a:r>
                    </a:p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________________________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445336" y="43298"/>
            <a:ext cx="55787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amsky SF" pitchFamily="2" charset="0"/>
              </a:rPr>
              <a:t>Book </a:t>
            </a:r>
            <a:r>
              <a:rPr lang="en-US" sz="4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damsky SF" pitchFamily="2" charset="0"/>
              </a:rPr>
              <a:t>Bingo Key Stage 1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damsky SF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41413" y="227964"/>
            <a:ext cx="184371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Key Stage 1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24670" y="751184"/>
            <a:ext cx="383748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it works:</a:t>
            </a:r>
          </a:p>
          <a:p>
            <a:endParaRPr lang="en-GB" dirty="0"/>
          </a:p>
          <a:p>
            <a:r>
              <a:rPr lang="en-GB" dirty="0" smtClean="0"/>
              <a:t>Every time you read a book this year, write the title in one of the boxes here. For example, if you read The BFG, write the title under ‘A Roald </a:t>
            </a:r>
            <a:r>
              <a:rPr lang="en-GB" dirty="0"/>
              <a:t>D</a:t>
            </a:r>
            <a:r>
              <a:rPr lang="en-GB" dirty="0" smtClean="0"/>
              <a:t>ahl book’.</a:t>
            </a:r>
          </a:p>
          <a:p>
            <a:endParaRPr lang="en-GB" dirty="0" smtClean="0"/>
          </a:p>
          <a:p>
            <a:r>
              <a:rPr lang="en-GB" dirty="0" smtClean="0"/>
              <a:t>Once you complete a line (vertical or horizontal), take your Book Bingo card to your </a:t>
            </a:r>
            <a:r>
              <a:rPr lang="en-GB" dirty="0" err="1" smtClean="0"/>
              <a:t>classteacher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You will be given a raffle ticket for each line you complete, and an extra raffle ticket for a full house. That means, if you read 16 books in a full term, you could get 5 raffle tickets and be in the draw to win a £10 book voucher.</a:t>
            </a:r>
          </a:p>
          <a:p>
            <a:endParaRPr lang="en-GB" dirty="0" smtClean="0"/>
          </a:p>
          <a:p>
            <a:r>
              <a:rPr lang="en-GB" dirty="0" smtClean="0"/>
              <a:t>The deadline for this bingo card is the Summer.</a:t>
            </a:r>
          </a:p>
          <a:p>
            <a:r>
              <a:rPr lang="en-GB" dirty="0" smtClean="0"/>
              <a:t>Good luck!</a:t>
            </a:r>
          </a:p>
        </p:txBody>
      </p:sp>
    </p:spTree>
    <p:extLst>
      <p:ext uri="{BB962C8B-B14F-4D97-AF65-F5344CB8AC3E}">
        <p14:creationId xmlns:p14="http://schemas.microsoft.com/office/powerpoint/2010/main" val="12939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951</Words>
  <Application>Microsoft Office PowerPoint</Application>
  <PresentationFormat>Custom</PresentationFormat>
  <Paragraphs>151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 Maple</dc:creator>
  <cp:lastModifiedBy>Lorraine Flower</cp:lastModifiedBy>
  <cp:revision>17</cp:revision>
  <cp:lastPrinted>2019-09-19T09:20:54Z</cp:lastPrinted>
  <dcterms:created xsi:type="dcterms:W3CDTF">2016-06-14T11:45:56Z</dcterms:created>
  <dcterms:modified xsi:type="dcterms:W3CDTF">2019-09-19T09:21:01Z</dcterms:modified>
</cp:coreProperties>
</file>