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6714"/>
            <a:ext cx="7772400" cy="854077"/>
          </a:xfrm>
        </p:spPr>
        <p:txBody>
          <a:bodyPr>
            <a:noAutofit/>
          </a:bodyPr>
          <a:lstStyle/>
          <a:p>
            <a:r>
              <a:rPr lang="en-GB" sz="4000" dirty="0" smtClean="0"/>
              <a:t>Critical buddy </a:t>
            </a:r>
            <a:r>
              <a:rPr lang="en-GB" sz="40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condenses teacher feedback into 4 main points for their partner’s essay – </a:t>
            </a:r>
            <a:r>
              <a:rPr lang="en-GB" sz="4000" dirty="0" smtClean="0">
                <a:solidFill>
                  <a:srgbClr val="7030A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promotes</a:t>
            </a:r>
            <a:r>
              <a:rPr lang="en-GB" sz="40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4000" dirty="0" smtClean="0">
                <a:solidFill>
                  <a:srgbClr val="7030A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understanding, explaining, summarising, sharing feedback</a:t>
            </a:r>
            <a:endParaRPr lang="en-GB" sz="4000" dirty="0">
              <a:solidFill>
                <a:srgbClr val="7030A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1128" r="4500" b="10600"/>
          <a:stretch/>
        </p:blipFill>
        <p:spPr>
          <a:xfrm>
            <a:off x="460542" y="2313060"/>
            <a:ext cx="7715477" cy="42337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263388">
            <a:off x="4773799" y="3112464"/>
            <a:ext cx="3812193" cy="591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415" r="5826" b="14088"/>
          <a:stretch/>
        </p:blipFill>
        <p:spPr>
          <a:xfrm rot="5400000">
            <a:off x="3371850" y="933450"/>
            <a:ext cx="6718300" cy="482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873" y="522143"/>
            <a:ext cx="391564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Buddy</a:t>
            </a:r>
            <a:r>
              <a:rPr lang="en-GB" sz="3600" b="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presenting 4x4 feedback to the writer promotes:</a:t>
            </a:r>
          </a:p>
          <a:p>
            <a:endParaRPr lang="en-GB" sz="1200" dirty="0" smtClean="0">
              <a:solidFill>
                <a:srgbClr val="00206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u="sng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</a:t>
            </a:r>
            <a:r>
              <a:rPr lang="en-GB" sz="3200" u="sng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iscussion</a:t>
            </a:r>
            <a:r>
              <a:rPr lang="en-GB" sz="320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of teacher </a:t>
            </a:r>
            <a:r>
              <a:rPr lang="en-GB" sz="320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feedback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u="sng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</a:t>
            </a:r>
            <a:r>
              <a:rPr lang="en-GB" sz="3200" u="sng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omparison</a:t>
            </a:r>
            <a:r>
              <a:rPr lang="en-GB" sz="320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of their essay with </a:t>
            </a:r>
            <a:r>
              <a:rPr lang="en-GB" sz="320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others’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u="sng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</a:t>
            </a:r>
            <a:r>
              <a:rPr lang="en-GB" sz="3200" u="sng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larity</a:t>
            </a:r>
            <a:r>
              <a:rPr lang="en-GB" sz="3200" dirty="0" smtClean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and </a:t>
            </a:r>
            <a:r>
              <a:rPr lang="en-GB" sz="3200" u="sng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motivation</a:t>
            </a:r>
            <a:r>
              <a:rPr lang="en-GB" sz="3200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to </a:t>
            </a:r>
            <a:r>
              <a:rPr lang="en-GB" sz="3200" b="1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ACT</a:t>
            </a:r>
            <a:r>
              <a:rPr lang="en-GB" sz="3200" dirty="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on feedback in their second 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25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3610"/>
            <a:ext cx="7772400" cy="854077"/>
          </a:xfrm>
        </p:spPr>
        <p:txBody>
          <a:bodyPr>
            <a:noAutofit/>
          </a:bodyPr>
          <a:lstStyle/>
          <a:p>
            <a:r>
              <a:rPr lang="en-GB" sz="42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Showing </a:t>
            </a:r>
            <a:r>
              <a:rPr lang="en-GB" sz="4200" dirty="0" smtClean="0">
                <a:solidFill>
                  <a:srgbClr val="C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progress over time </a:t>
            </a:r>
            <a:r>
              <a:rPr lang="en-GB" sz="42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and evaluates whether students have</a:t>
            </a:r>
            <a:r>
              <a:rPr lang="en-GB" sz="42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  <a:r>
              <a:rPr lang="en-GB" sz="4200" b="1" dirty="0" err="1" smtClean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</a:t>
            </a:r>
            <a:r>
              <a:rPr lang="en-GB" sz="4200" b="1" dirty="0" err="1" smtClean="0">
                <a:solidFill>
                  <a:srgbClr val="7030A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</a:t>
            </a:r>
            <a:r>
              <a:rPr lang="en-GB" sz="4200" b="1" dirty="0" err="1" smtClean="0">
                <a:solidFill>
                  <a:srgbClr val="FF66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</a:t>
            </a:r>
            <a:r>
              <a:rPr lang="en-GB" sz="4200" dirty="0" err="1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ed</a:t>
            </a:r>
            <a:r>
              <a:rPr lang="en-GB" sz="42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on feedback </a:t>
            </a:r>
            <a:endParaRPr lang="en-GB" sz="42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5826125" cy="435133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4920084" y="821520"/>
            <a:ext cx="3694110" cy="4753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Second essay – teacher marks where they have met or not met 4x4 feedback from first draft</a:t>
            </a:r>
          </a:p>
        </p:txBody>
      </p:sp>
    </p:spTree>
    <p:extLst>
      <p:ext uri="{BB962C8B-B14F-4D97-AF65-F5344CB8AC3E}">
        <p14:creationId xmlns:p14="http://schemas.microsoft.com/office/powerpoint/2010/main" val="23136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3445"/>
          <a:stretch/>
        </p:blipFill>
        <p:spPr>
          <a:xfrm>
            <a:off x="331332" y="1145753"/>
            <a:ext cx="8138414" cy="57122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70448">
            <a:off x="745313" y="2409679"/>
            <a:ext cx="2635744" cy="87665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Model answer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68661" y="563440"/>
            <a:ext cx="7772400" cy="854077"/>
          </a:xfrm>
        </p:spPr>
        <p:txBody>
          <a:bodyPr>
            <a:noAutofit/>
          </a:bodyPr>
          <a:lstStyle/>
          <a:p>
            <a:r>
              <a:rPr lang="en-GB" sz="34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Students identify  4 x improvements for model answer – </a:t>
            </a:r>
            <a:r>
              <a:rPr lang="en-GB" sz="3400" dirty="0" smtClean="0">
                <a:solidFill>
                  <a:srgbClr val="C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generating feedback promotes understanding of how to progress</a:t>
            </a:r>
            <a:endParaRPr lang="en-GB" sz="3400" dirty="0">
              <a:solidFill>
                <a:srgbClr val="C00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5822" y="1106966"/>
            <a:ext cx="3513924" cy="3077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>
                <a:solidFill>
                  <a:schemeClr val="tx1"/>
                </a:solidFill>
              </a:rPr>
              <a:t>Re-write (with specific focus):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91" y="1395321"/>
            <a:ext cx="6181281" cy="386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04" y="0"/>
            <a:ext cx="2015896" cy="15723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89428" y="112958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 x 4 used for </a:t>
            </a:r>
            <a:r>
              <a:rPr lang="en-GB" sz="4400" b="1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ABC</a:t>
            </a:r>
            <a:r>
              <a:rPr lang="en-GB" sz="44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feedback to improve </a:t>
            </a:r>
            <a:endParaRPr lang="en-GB" sz="44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47187" y="1395321"/>
            <a:ext cx="8212015" cy="4608945"/>
            <a:chOff x="1189080" y="1594307"/>
            <a:chExt cx="8212015" cy="46089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10182"/>
            <a:stretch/>
          </p:blipFill>
          <p:spPr>
            <a:xfrm>
              <a:off x="1189080" y="1594307"/>
              <a:ext cx="8212015" cy="460894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695747" y="4011313"/>
              <a:ext cx="1453866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Feedback 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9778" y="1442427"/>
            <a:ext cx="7135869" cy="4565212"/>
            <a:chOff x="1143682" y="2050737"/>
            <a:chExt cx="6579626" cy="40249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3" t="12270" r="20954" b="41199"/>
            <a:stretch/>
          </p:blipFill>
          <p:spPr>
            <a:xfrm rot="5400000">
              <a:off x="5008658" y="1465802"/>
              <a:ext cx="1992329" cy="3267300"/>
            </a:xfrm>
            <a:prstGeom prst="rect">
              <a:avLst/>
            </a:prstGeom>
            <a:ln w="63500">
              <a:solidFill>
                <a:srgbClr val="00B0F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5" t="42789" r="40803" b="8001"/>
            <a:stretch/>
          </p:blipFill>
          <p:spPr>
            <a:xfrm rot="5400000">
              <a:off x="1727705" y="1528413"/>
              <a:ext cx="1983184" cy="3151226"/>
            </a:xfrm>
            <a:prstGeom prst="rect">
              <a:avLst/>
            </a:prstGeom>
            <a:ln w="63500">
              <a:solidFill>
                <a:srgbClr val="FF000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3" t="26286" r="47247" b="23901"/>
            <a:stretch/>
          </p:blipFill>
          <p:spPr>
            <a:xfrm rot="5400000">
              <a:off x="1798930" y="3565231"/>
              <a:ext cx="1855204" cy="3165699"/>
            </a:xfrm>
            <a:prstGeom prst="rect">
              <a:avLst/>
            </a:prstGeom>
            <a:ln w="63500">
              <a:solidFill>
                <a:srgbClr val="00B050"/>
              </a:solidFill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1220217" y="2050737"/>
              <a:ext cx="2308074" cy="4800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u="sng" dirty="0" smtClean="0">
                  <a:solidFill>
                    <a:srgbClr val="FF0000"/>
                  </a:solidFill>
                </a:rPr>
                <a:t>Agree</a:t>
              </a:r>
              <a:r>
                <a:rPr lang="en-GB" sz="2000" b="1" dirty="0" smtClean="0">
                  <a:solidFill>
                    <a:srgbClr val="FF0000"/>
                  </a:solidFill>
                </a:rPr>
                <a:t> with a point…..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15234" y="2050837"/>
              <a:ext cx="2308074" cy="4800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u="sng" dirty="0" smtClean="0">
                  <a:solidFill>
                    <a:srgbClr val="0070C0"/>
                  </a:solidFill>
                </a:rPr>
                <a:t>Build</a:t>
              </a:r>
              <a:r>
                <a:rPr lang="en-GB" sz="2000" b="1" dirty="0" smtClean="0">
                  <a:solidFill>
                    <a:srgbClr val="0070C0"/>
                  </a:solidFill>
                </a:rPr>
                <a:t> on a point…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41827" y="4260552"/>
              <a:ext cx="3067556" cy="4800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u="sng" dirty="0" smtClean="0">
                  <a:solidFill>
                    <a:srgbClr val="00B050"/>
                  </a:solidFill>
                </a:rPr>
                <a:t>Challenge</a:t>
              </a:r>
              <a:r>
                <a:rPr lang="en-GB" sz="2000" b="1" dirty="0" smtClean="0">
                  <a:solidFill>
                    <a:srgbClr val="00B050"/>
                  </a:solidFill>
                </a:rPr>
                <a:t> the view that…</a:t>
              </a:r>
              <a:endParaRPr lang="en-GB" sz="2000" b="1" dirty="0">
                <a:solidFill>
                  <a:srgbClr val="00B05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3" t="12270" r="20954" b="41199"/>
            <a:stretch/>
          </p:blipFill>
          <p:spPr>
            <a:xfrm rot="5400000">
              <a:off x="5090278" y="3518975"/>
              <a:ext cx="1873957" cy="3239463"/>
            </a:xfrm>
            <a:prstGeom prst="rect">
              <a:avLst/>
            </a:prstGeom>
            <a:ln w="63500">
              <a:solidFill>
                <a:schemeClr val="accent4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407523" y="4220715"/>
              <a:ext cx="3230950" cy="18549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2000" b="1" dirty="0" smtClean="0">
                  <a:solidFill>
                    <a:schemeClr val="tx1"/>
                  </a:solidFill>
                </a:rPr>
                <a:t>The ABC I need to work on is:</a:t>
              </a:r>
            </a:p>
            <a:p>
              <a:endParaRPr lang="en-GB" sz="2000" b="1" dirty="0" smtClean="0">
                <a:solidFill>
                  <a:schemeClr val="tx1"/>
                </a:solidFill>
              </a:endParaRPr>
            </a:p>
            <a:p>
              <a:endParaRPr lang="en-GB" sz="2000" b="1" dirty="0">
                <a:solidFill>
                  <a:schemeClr val="tx1"/>
                </a:solidFill>
              </a:endParaRPr>
            </a:p>
            <a:p>
              <a:endParaRPr lang="en-GB" sz="2000" b="1" dirty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I know my work has improved because: 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095478" y="4803053"/>
              <a:ext cx="903801" cy="3450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38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51</TotalTime>
  <Words>151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Gotham</vt:lpstr>
      <vt:lpstr>Gotham Book</vt:lpstr>
      <vt:lpstr>Please write me a song</vt:lpstr>
      <vt:lpstr>Title slide</vt:lpstr>
      <vt:lpstr>Slides</vt:lpstr>
      <vt:lpstr>Critical buddy condenses teacher feedback into 4 main points for their partner’s essay – promotes understanding, explaining, summarising, sharing feedback</vt:lpstr>
      <vt:lpstr> </vt:lpstr>
      <vt:lpstr>Showing progress over time and evaluates whether students have ACTed on feedback </vt:lpstr>
      <vt:lpstr>Students identify  4 x improvements for model answer – generating feedback promotes understanding of how to progress</vt:lpstr>
      <vt:lpstr>4 x 4 used for ABC feedback to improve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2018-03-11T11:04:09Z</dcterms:modified>
</cp:coreProperties>
</file>