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0" r:id="rId3"/>
    <p:sldId id="326" r:id="rId4"/>
    <p:sldId id="329" r:id="rId5"/>
    <p:sldId id="330" r:id="rId6"/>
    <p:sldId id="327" r:id="rId7"/>
    <p:sldId id="328" r:id="rId8"/>
    <p:sldId id="33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5118" autoAdjust="0"/>
  </p:normalViewPr>
  <p:slideViewPr>
    <p:cSldViewPr snapToGrid="0" snapToObjects="1">
      <p:cViewPr varScale="1">
        <p:scale>
          <a:sx n="81" d="100"/>
          <a:sy n="81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bc.co.uk/guides/z3nfw6f#z8xt2n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6 SPAG</a:t>
            </a:r>
            <a:br>
              <a:rPr lang="en-GB" dirty="0" smtClean="0"/>
            </a:br>
            <a:r>
              <a:rPr lang="en-GB" dirty="0" smtClean="0"/>
              <a:t>Expanded noun phrases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expanded noun phrases to convey complicated information concisely.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95324"/>
            <a:ext cx="7772400" cy="854077"/>
          </a:xfrm>
        </p:spPr>
        <p:txBody>
          <a:bodyPr/>
          <a:lstStyle/>
          <a:p>
            <a:r>
              <a:rPr lang="en-GB" dirty="0" smtClean="0">
                <a:latin typeface="Segoe Print" panose="02000600000000000000" pitchFamily="2" charset="0"/>
              </a:rPr>
              <a:t>Recap on expanded noun phrases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446339"/>
            <a:ext cx="6858000" cy="1655762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http://www.bbc.co.uk/guides/z3nfw6f#z8xt2nb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38" y="3130174"/>
            <a:ext cx="4762686" cy="30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9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egoe Print" panose="02000600000000000000" pitchFamily="2" charset="0"/>
              </a:rPr>
              <a:t>Noun phrases can begin with:</a:t>
            </a:r>
            <a:endParaRPr lang="en-GB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2315689"/>
            <a:ext cx="7003473" cy="2942112"/>
          </a:xfrm>
        </p:spPr>
        <p:txBody>
          <a:bodyPr/>
          <a:lstStyle/>
          <a:p>
            <a:pPr algn="l"/>
            <a:r>
              <a:rPr lang="en-GB" dirty="0" smtClean="0">
                <a:latin typeface="Segoe Print" panose="02000600000000000000" pitchFamily="2" charset="0"/>
              </a:rPr>
              <a:t>Definite article: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</a:t>
            </a:r>
            <a:r>
              <a:rPr lang="en-GB" dirty="0" smtClean="0">
                <a:latin typeface="Segoe Print" panose="02000600000000000000" pitchFamily="2" charset="0"/>
              </a:rPr>
              <a:t> cat</a:t>
            </a:r>
          </a:p>
          <a:p>
            <a:pPr algn="l"/>
            <a:endParaRPr lang="en-GB" dirty="0" smtClean="0">
              <a:latin typeface="Segoe Print" panose="02000600000000000000" pitchFamily="2" charset="0"/>
            </a:endParaRPr>
          </a:p>
          <a:p>
            <a:pPr algn="l"/>
            <a:r>
              <a:rPr lang="en-GB" dirty="0" smtClean="0">
                <a:latin typeface="Segoe Print" panose="02000600000000000000" pitchFamily="2" charset="0"/>
              </a:rPr>
              <a:t>Indefinite article: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a</a:t>
            </a:r>
            <a:r>
              <a:rPr lang="en-GB" dirty="0" smtClean="0">
                <a:latin typeface="Segoe Print" panose="02000600000000000000" pitchFamily="2" charset="0"/>
              </a:rPr>
              <a:t> cat</a:t>
            </a:r>
          </a:p>
          <a:p>
            <a:pPr algn="l"/>
            <a:endParaRPr lang="en-GB" dirty="0" smtClean="0">
              <a:latin typeface="Segoe Print" panose="02000600000000000000" pitchFamily="2" charset="0"/>
            </a:endParaRPr>
          </a:p>
          <a:p>
            <a:pPr algn="l"/>
            <a:r>
              <a:rPr lang="en-GB" dirty="0" smtClean="0">
                <a:latin typeface="Segoe Print" panose="02000600000000000000" pitchFamily="2" charset="0"/>
              </a:rPr>
              <a:t>Demonstrative adjectives: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that</a:t>
            </a:r>
            <a:r>
              <a:rPr lang="en-GB" dirty="0" smtClean="0">
                <a:latin typeface="Segoe Print" panose="02000600000000000000" pitchFamily="2" charset="0"/>
              </a:rPr>
              <a:t> cat /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this</a:t>
            </a:r>
            <a:r>
              <a:rPr lang="en-GB" dirty="0" smtClean="0">
                <a:latin typeface="Segoe Print" panose="02000600000000000000" pitchFamily="2" charset="0"/>
              </a:rPr>
              <a:t> cat /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those</a:t>
            </a:r>
            <a:r>
              <a:rPr lang="en-GB" dirty="0" smtClean="0">
                <a:latin typeface="Segoe Print" panose="02000600000000000000" pitchFamily="2" charset="0"/>
              </a:rPr>
              <a:t> cats /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these</a:t>
            </a:r>
            <a:r>
              <a:rPr lang="en-GB" dirty="0" smtClean="0">
                <a:latin typeface="Segoe Print" panose="02000600000000000000" pitchFamily="2" charset="0"/>
              </a:rPr>
              <a:t> cats</a:t>
            </a:r>
          </a:p>
          <a:p>
            <a:pPr algn="l"/>
            <a:endParaRPr lang="en-GB" dirty="0" smtClean="0">
              <a:latin typeface="Segoe Print" panose="02000600000000000000" pitchFamily="2" charset="0"/>
            </a:endParaRPr>
          </a:p>
          <a:p>
            <a:pPr algn="l"/>
            <a:r>
              <a:rPr lang="en-GB" dirty="0" smtClean="0">
                <a:latin typeface="Segoe Print" panose="02000600000000000000" pitchFamily="2" charset="0"/>
              </a:rPr>
              <a:t>Possessive adjectives: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her</a:t>
            </a:r>
            <a:r>
              <a:rPr lang="en-GB" dirty="0" smtClean="0">
                <a:latin typeface="Segoe Print" panose="02000600000000000000" pitchFamily="2" charset="0"/>
              </a:rPr>
              <a:t> cat / </a:t>
            </a:r>
            <a:r>
              <a:rPr lang="en-GB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their</a:t>
            </a:r>
            <a:r>
              <a:rPr lang="en-GB" dirty="0" smtClean="0">
                <a:latin typeface="Segoe Print" panose="02000600000000000000" pitchFamily="2" charset="0"/>
              </a:rPr>
              <a:t> cat</a:t>
            </a:r>
            <a:endParaRPr lang="en-GB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7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noun phrase can be expanded with: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868" y="2901394"/>
            <a:ext cx="6858000" cy="1655762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FF0000"/>
                </a:solidFill>
              </a:rPr>
              <a:t>Adjectives</a:t>
            </a:r>
          </a:p>
          <a:p>
            <a:pPr lvl="1" algn="l"/>
            <a:r>
              <a:rPr lang="en-GB" sz="3200" dirty="0" smtClean="0"/>
              <a:t>A timid cat</a:t>
            </a:r>
          </a:p>
          <a:p>
            <a:pPr algn="l"/>
            <a:r>
              <a:rPr lang="en-GB" sz="3600" dirty="0" smtClean="0">
                <a:solidFill>
                  <a:srgbClr val="FF0000"/>
                </a:solidFill>
              </a:rPr>
              <a:t>Possessive nouns</a:t>
            </a:r>
          </a:p>
          <a:p>
            <a:pPr lvl="1" algn="l"/>
            <a:r>
              <a:rPr lang="en-GB" sz="3200" dirty="0" smtClean="0"/>
              <a:t>The neighbour’s cat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88" y="2397227"/>
            <a:ext cx="2882612" cy="21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Here are some expanded noun phrases – can you guess who they describe?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" y="2315689"/>
            <a:ext cx="9093465" cy="3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69" y="2120900"/>
            <a:ext cx="2755075" cy="40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9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3146"/>
            <a:ext cx="7772400" cy="85407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create your own noun phrase quiz based on things or people in your classroom?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83" y="2415639"/>
            <a:ext cx="5807034" cy="38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93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998</TotalTime>
  <Words>111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6 SPAG Expanded noun phrases</vt:lpstr>
      <vt:lpstr>Recap on expanded noun phrases</vt:lpstr>
      <vt:lpstr>Noun phrases can begin with:</vt:lpstr>
      <vt:lpstr>A noun phrase can be expanded with:</vt:lpstr>
      <vt:lpstr>Here are some expanded noun phrases – can you guess who they describe?</vt:lpstr>
      <vt:lpstr>Answers</vt:lpstr>
      <vt:lpstr>Can you create your own noun phrase quiz based on things or people in your classroom?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97</cp:revision>
  <dcterms:created xsi:type="dcterms:W3CDTF">2017-06-27T15:09:43Z</dcterms:created>
  <dcterms:modified xsi:type="dcterms:W3CDTF">2018-01-22T14:36:40Z</dcterms:modified>
</cp:coreProperties>
</file>