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10"/>
  </p:notesMasterIdLst>
  <p:handoutMasterIdLst>
    <p:handoutMasterId r:id="rId11"/>
  </p:handoutMasterIdLst>
  <p:sldIdLst>
    <p:sldId id="260" r:id="rId3"/>
    <p:sldId id="273" r:id="rId4"/>
    <p:sldId id="274" r:id="rId5"/>
    <p:sldId id="275" r:id="rId6"/>
    <p:sldId id="276" r:id="rId7"/>
    <p:sldId id="277" r:id="rId8"/>
    <p:sldId id="27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6"/>
    <p:restoredTop sz="79137" autoAdjust="0"/>
  </p:normalViewPr>
  <p:slideViewPr>
    <p:cSldViewPr snapToGrid="0" snapToObjects="1">
      <p:cViewPr varScale="1">
        <p:scale>
          <a:sx n="91" d="100"/>
          <a:sy n="91" d="100"/>
        </p:scale>
        <p:origin x="246" y="9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2" d="100"/>
          <a:sy n="82" d="100"/>
        </p:scale>
        <p:origin x="2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B06537-7A6D-AE48-8835-DADFC7FA5A71}" type="datetimeFigureOut">
              <a:rPr lang="en-US" smtClean="0"/>
              <a:t>2/22/2018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469170-F8B4-754D-AD68-32C90554A8F3}" type="slidenum">
              <a:rPr lang="en-US" smtClean="0"/>
              <a:t>‹#›</a:t>
            </a:fld>
            <a:endParaRPr lang="en-US"/>
          </a:p>
        </p:txBody>
      </p:sp>
    </p:spTree>
    <p:extLst>
      <p:ext uri="{BB962C8B-B14F-4D97-AF65-F5344CB8AC3E}">
        <p14:creationId xmlns:p14="http://schemas.microsoft.com/office/powerpoint/2010/main" val="106385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4DA8E-9E6D-ED4F-B068-49B17AB22E2E}" type="datetimeFigureOut">
              <a:rPr lang="en-US" smtClean="0"/>
              <a:t>2/22/2018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82436-5DD0-124E-81ED-DDD3123492E8}" type="slidenum">
              <a:rPr lang="en-US" smtClean="0"/>
              <a:t>‹#›</a:t>
            </a:fld>
            <a:endParaRPr lang="en-US"/>
          </a:p>
        </p:txBody>
      </p:sp>
    </p:spTree>
    <p:extLst>
      <p:ext uri="{BB962C8B-B14F-4D97-AF65-F5344CB8AC3E}">
        <p14:creationId xmlns:p14="http://schemas.microsoft.com/office/powerpoint/2010/main" val="11764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BD82436-5DD0-124E-81ED-DDD3123492E8}" type="slidenum">
              <a:rPr lang="en-US" smtClean="0"/>
              <a:t>1</a:t>
            </a:fld>
            <a:endParaRPr lang="en-US"/>
          </a:p>
        </p:txBody>
      </p:sp>
    </p:spTree>
    <p:extLst>
      <p:ext uri="{BB962C8B-B14F-4D97-AF65-F5344CB8AC3E}">
        <p14:creationId xmlns:p14="http://schemas.microsoft.com/office/powerpoint/2010/main" val="243357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628650" y="4063999"/>
            <a:ext cx="7886700" cy="2112963"/>
          </a:xfrm>
          <a:prstGeom prst="rect">
            <a:avLst/>
          </a:prstGeom>
        </p:spPr>
        <p:txBody>
          <a:bodyPr vert="horz" lIns="91440" tIns="45720" rIns="91440" bIns="45720" rtlCol="0">
            <a:normAutofit/>
          </a:bodyPr>
          <a:lstStyle/>
          <a:p>
            <a:pPr lvl="0"/>
            <a:r>
              <a:rPr lang="en-US" smtClean="0"/>
              <a:t>Sub headings</a:t>
            </a:r>
            <a:endParaRPr lang="en-US" dirty="0"/>
          </a:p>
        </p:txBody>
      </p:sp>
    </p:spTree>
    <p:extLst>
      <p:ext uri="{BB962C8B-B14F-4D97-AF65-F5344CB8AC3E}">
        <p14:creationId xmlns:p14="http://schemas.microsoft.com/office/powerpoint/2010/main" val="107980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854077"/>
          </a:xfrm>
        </p:spPr>
        <p:txBody>
          <a:bodyPr anchor="b">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4" y="0"/>
            <a:ext cx="9178209" cy="2197099"/>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0" y="5295901"/>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454A89-F483-EA48-BB94-0F1B4983974F}"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8CA2F-D15C-154E-BA0E-014441A6E1B6}" type="slidenum">
              <a:rPr lang="en-US" smtClean="0"/>
              <a:t>‹#›</a:t>
            </a:fld>
            <a:endParaRPr lang="en-US"/>
          </a:p>
        </p:txBody>
      </p:sp>
    </p:spTree>
    <p:extLst>
      <p:ext uri="{BB962C8B-B14F-4D97-AF65-F5344CB8AC3E}">
        <p14:creationId xmlns:p14="http://schemas.microsoft.com/office/powerpoint/2010/main" val="1626340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295526"/>
            <a:ext cx="8128000" cy="1325563"/>
          </a:xfrm>
          <a:prstGeom prst="rect">
            <a:avLst/>
          </a:prstGeom>
        </p:spPr>
        <p:txBody>
          <a:bodyPr vert="horz" lIns="91440" tIns="45720" rIns="91440" bIns="45720" rtlCol="0" anchor="ctr">
            <a:normAutofit/>
          </a:bodyPr>
          <a:lstStyle/>
          <a:p>
            <a:r>
              <a:rPr lang="en-US" dirty="0" smtClean="0"/>
              <a:t>Title</a:t>
            </a:r>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b="67963"/>
          <a:stretch/>
        </p:blipFill>
        <p:spPr>
          <a:xfrm>
            <a:off x="-11403" y="0"/>
            <a:ext cx="9166806" cy="2197099"/>
          </a:xfrm>
          <a:prstGeom prst="rect">
            <a:avLst/>
          </a:prstGeom>
        </p:spPr>
      </p:pic>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t="77222"/>
          <a:stretch/>
        </p:blipFill>
        <p:spPr>
          <a:xfrm>
            <a:off x="-11403" y="5295901"/>
            <a:ext cx="9166806" cy="1562099"/>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35576406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5" r:id="rId3"/>
  </p:sldLayoutIdLst>
  <p:txStyles>
    <p:title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3" y="0"/>
            <a:ext cx="9144000" cy="2197099"/>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22806" y="5395912"/>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40632672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Year 4 SPAG</a:t>
            </a:r>
            <a:endParaRPr lang="en-GB" dirty="0"/>
          </a:p>
        </p:txBody>
      </p:sp>
      <p:sp>
        <p:nvSpPr>
          <p:cNvPr id="5" name="Content Placeholder 4"/>
          <p:cNvSpPr>
            <a:spLocks noGrp="1"/>
          </p:cNvSpPr>
          <p:nvPr>
            <p:ph idx="1"/>
          </p:nvPr>
        </p:nvSpPr>
        <p:spPr/>
        <p:txBody>
          <a:bodyPr>
            <a:normAutofit/>
          </a:bodyPr>
          <a:lstStyle/>
          <a:p>
            <a:r>
              <a:rPr lang="en-GB" sz="3200" i="1" dirty="0">
                <a:latin typeface="Segoe Print" panose="02000600000000000000" pitchFamily="2" charset="0"/>
                <a:ea typeface="Please write me a song" panose="02000603000000000000" pitchFamily="2" charset="0"/>
                <a:cs typeface="Levenim MT" panose="02010502060101010101" pitchFamily="2" charset="-79"/>
              </a:rPr>
              <a:t>NCLO: </a:t>
            </a:r>
            <a:endParaRPr lang="en-GB" sz="3200" i="1" dirty="0" smtClean="0">
              <a:latin typeface="Segoe Print" panose="02000600000000000000" pitchFamily="2" charset="0"/>
              <a:ea typeface="Please write me a song" panose="02000603000000000000" pitchFamily="2" charset="0"/>
              <a:cs typeface="Levenim MT" panose="02010502060101010101" pitchFamily="2" charset="-79"/>
            </a:endParaRPr>
          </a:p>
          <a:p>
            <a:r>
              <a:rPr lang="en-GB" sz="3200" dirty="0" smtClean="0">
                <a:latin typeface="Segoe Print" panose="02000600000000000000" pitchFamily="2" charset="0"/>
              </a:rPr>
              <a:t>To use paragraphs to organise ideas around a theme.</a:t>
            </a:r>
            <a:endParaRPr lang="en-GB" sz="3200" i="1" dirty="0">
              <a:latin typeface="Segoe Print" panose="02000600000000000000" pitchFamily="2" charset="0"/>
              <a:ea typeface="Please write me a song" panose="02000603000000000000" pitchFamily="2" charset="0"/>
              <a:cs typeface="Levenim MT" panose="02010502060101010101" pitchFamily="2" charset="-79"/>
            </a:endParaRPr>
          </a:p>
        </p:txBody>
      </p:sp>
    </p:spTree>
    <p:extLst>
      <p:ext uri="{BB962C8B-B14F-4D97-AF65-F5344CB8AC3E}">
        <p14:creationId xmlns:p14="http://schemas.microsoft.com/office/powerpoint/2010/main" val="56700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37296"/>
            <a:ext cx="8128000" cy="1325563"/>
          </a:xfrm>
        </p:spPr>
        <p:txBody>
          <a:bodyPr/>
          <a:lstStyle/>
          <a:p>
            <a:r>
              <a:rPr lang="en-US" dirty="0" smtClean="0"/>
              <a:t>Why do we use paragraphs? </a:t>
            </a:r>
            <a:endParaRPr lang="en-US" dirty="0"/>
          </a:p>
        </p:txBody>
      </p:sp>
      <p:sp>
        <p:nvSpPr>
          <p:cNvPr id="4" name="Text Box 7"/>
          <p:cNvSpPr txBox="1">
            <a:spLocks noChangeArrowheads="1"/>
          </p:cNvSpPr>
          <p:nvPr/>
        </p:nvSpPr>
        <p:spPr bwMode="auto">
          <a:xfrm>
            <a:off x="559670" y="3328732"/>
            <a:ext cx="5955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algn="l" eaLnBrk="1" hangingPunct="1"/>
            <a:r>
              <a:rPr lang="en-GB" altLang="en-US" sz="1800" b="0" dirty="0"/>
              <a:t>We use paragraphs to help us organise our writing.</a:t>
            </a:r>
          </a:p>
          <a:p>
            <a:pPr algn="l" eaLnBrk="1" hangingPunct="1"/>
            <a:endParaRPr lang="en-GB" altLang="en-US" sz="1800" b="0" dirty="0"/>
          </a:p>
          <a:p>
            <a:pPr algn="l" eaLnBrk="1" hangingPunct="1"/>
            <a:r>
              <a:rPr lang="en-GB" altLang="en-US" sz="1800" b="0" dirty="0"/>
              <a:t>Writing makes much more sense if it’s split up into ‘chunks’ (paragraphs)….why?</a:t>
            </a:r>
          </a:p>
        </p:txBody>
      </p:sp>
      <p:sp>
        <p:nvSpPr>
          <p:cNvPr id="6" name="Text Box 9"/>
          <p:cNvSpPr txBox="1">
            <a:spLocks noChangeArrowheads="1"/>
          </p:cNvSpPr>
          <p:nvPr/>
        </p:nvSpPr>
        <p:spPr bwMode="auto">
          <a:xfrm>
            <a:off x="559670" y="4838485"/>
            <a:ext cx="55819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algn="l" eaLnBrk="1" hangingPunct="1">
              <a:lnSpc>
                <a:spcPct val="90000"/>
              </a:lnSpc>
              <a:spcBef>
                <a:spcPct val="20000"/>
              </a:spcBef>
            </a:pPr>
            <a:r>
              <a:rPr lang="en-GB" altLang="en-US" sz="1800" b="0" dirty="0"/>
              <a:t>If we just use one long paragraph in our writing,</a:t>
            </a:r>
          </a:p>
          <a:p>
            <a:pPr algn="l" eaLnBrk="1" hangingPunct="1">
              <a:lnSpc>
                <a:spcPct val="90000"/>
              </a:lnSpc>
              <a:spcBef>
                <a:spcPct val="20000"/>
              </a:spcBef>
            </a:pPr>
            <a:r>
              <a:rPr lang="en-GB" altLang="en-US" sz="1800" b="0" dirty="0"/>
              <a:t> it’s much harder to read and understand.</a:t>
            </a:r>
          </a:p>
          <a:p>
            <a:pPr algn="l" eaLnBrk="1" hangingPunct="1"/>
            <a:endParaRPr lang="en-GB" altLang="en-US" sz="1800" dirty="0"/>
          </a:p>
        </p:txBody>
      </p:sp>
      <p:pic>
        <p:nvPicPr>
          <p:cNvPr id="7" name="Picture 6"/>
          <p:cNvPicPr>
            <a:picLocks noChangeAspect="1"/>
          </p:cNvPicPr>
          <p:nvPr/>
        </p:nvPicPr>
        <p:blipFill>
          <a:blip r:embed="rId2"/>
          <a:stretch>
            <a:fillRect/>
          </a:stretch>
        </p:blipFill>
        <p:spPr>
          <a:xfrm>
            <a:off x="6636986" y="2171270"/>
            <a:ext cx="2103291" cy="1402194"/>
          </a:xfrm>
          <a:prstGeom prst="rect">
            <a:avLst/>
          </a:prstGeom>
        </p:spPr>
      </p:pic>
    </p:spTree>
    <p:extLst>
      <p:ext uri="{BB962C8B-B14F-4D97-AF65-F5344CB8AC3E}">
        <p14:creationId xmlns:p14="http://schemas.microsoft.com/office/powerpoint/2010/main" val="20321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01" y="718975"/>
            <a:ext cx="8128000" cy="1325563"/>
          </a:xfrm>
        </p:spPr>
        <p:txBody>
          <a:bodyPr/>
          <a:lstStyle/>
          <a:p>
            <a:r>
              <a:rPr lang="en-US" dirty="0" smtClean="0"/>
              <a:t>How to write a good paragraph? </a:t>
            </a:r>
            <a:endParaRPr lang="en-US" dirty="0"/>
          </a:p>
        </p:txBody>
      </p:sp>
      <p:sp>
        <p:nvSpPr>
          <p:cNvPr id="3" name="Text Box 8"/>
          <p:cNvSpPr txBox="1">
            <a:spLocks noChangeArrowheads="1"/>
          </p:cNvSpPr>
          <p:nvPr/>
        </p:nvSpPr>
        <p:spPr bwMode="auto">
          <a:xfrm>
            <a:off x="755170" y="2148074"/>
            <a:ext cx="753179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algn="l" eaLnBrk="1" hangingPunct="1"/>
            <a:r>
              <a:rPr lang="en-GB" altLang="en-US" sz="2100" b="0" dirty="0"/>
              <a:t>1) Write a topic sentence that sets the scene and tells the reader what the paragraph is going to be about.</a:t>
            </a:r>
          </a:p>
          <a:p>
            <a:pPr algn="l" eaLnBrk="1" hangingPunct="1"/>
            <a:endParaRPr lang="en-GB" altLang="en-US" sz="2100" b="0" dirty="0"/>
          </a:p>
          <a:p>
            <a:pPr algn="l" eaLnBrk="1" hangingPunct="1"/>
            <a:r>
              <a:rPr lang="en-GB" altLang="en-US" sz="2100" b="0" dirty="0"/>
              <a:t>2) Next add at least 3 development sentences, they could tell the reader some of the following things:</a:t>
            </a:r>
          </a:p>
          <a:p>
            <a:pPr algn="l" eaLnBrk="1" hangingPunct="1"/>
            <a:r>
              <a:rPr lang="en-GB" altLang="en-US" sz="2100" b="0" dirty="0"/>
              <a:t> </a:t>
            </a:r>
          </a:p>
          <a:p>
            <a:pPr algn="l" eaLnBrk="1" hangingPunct="1">
              <a:buFont typeface="Wingdings" charset="2"/>
              <a:buChar char="§"/>
            </a:pPr>
            <a:r>
              <a:rPr lang="en-GB" altLang="en-US" sz="2100" b="0" dirty="0"/>
              <a:t> add facts</a:t>
            </a:r>
          </a:p>
          <a:p>
            <a:pPr algn="l" eaLnBrk="1" hangingPunct="1">
              <a:buFont typeface="Wingdings" charset="2"/>
              <a:buChar char="§"/>
            </a:pPr>
            <a:r>
              <a:rPr lang="en-GB" altLang="en-US" sz="2100" b="0" dirty="0"/>
              <a:t> add details</a:t>
            </a:r>
          </a:p>
          <a:p>
            <a:pPr algn="l" eaLnBrk="1" hangingPunct="1">
              <a:buFont typeface="Wingdings" charset="2"/>
              <a:buChar char="§"/>
            </a:pPr>
            <a:r>
              <a:rPr lang="en-GB" altLang="en-US" sz="2100" b="0" dirty="0"/>
              <a:t>tell </a:t>
            </a:r>
            <a:r>
              <a:rPr lang="en-GB" altLang="en-US" sz="2100" b="0" dirty="0"/>
              <a:t>the reader about something that happens</a:t>
            </a:r>
          </a:p>
          <a:p>
            <a:pPr algn="l" eaLnBrk="1" hangingPunct="1">
              <a:buFont typeface="Wingdings" charset="2"/>
              <a:buChar char="§"/>
            </a:pPr>
            <a:r>
              <a:rPr lang="en-GB" altLang="en-US" sz="2100" b="0" dirty="0"/>
              <a:t> give reasons for what happens</a:t>
            </a:r>
          </a:p>
          <a:p>
            <a:pPr algn="l" eaLnBrk="1" hangingPunct="1">
              <a:buFont typeface="Wingdings" charset="2"/>
              <a:buChar char="§"/>
            </a:pPr>
            <a:endParaRPr lang="en-GB" altLang="en-US" sz="2100" b="0" dirty="0"/>
          </a:p>
          <a:p>
            <a:pPr algn="l" eaLnBrk="1" hangingPunct="1">
              <a:buFont typeface="Wingdings" charset="2"/>
              <a:buNone/>
            </a:pPr>
            <a:r>
              <a:rPr lang="en-GB" altLang="en-US" sz="2100" b="0" dirty="0"/>
              <a:t>3) Finish your paragraph with a concluding sentence.</a:t>
            </a:r>
          </a:p>
        </p:txBody>
      </p:sp>
      <p:pic>
        <p:nvPicPr>
          <p:cNvPr id="4" name="Picture 3"/>
          <p:cNvPicPr>
            <a:picLocks noChangeAspect="1"/>
          </p:cNvPicPr>
          <p:nvPr/>
        </p:nvPicPr>
        <p:blipFill>
          <a:blip r:embed="rId2"/>
          <a:stretch>
            <a:fillRect/>
          </a:stretch>
        </p:blipFill>
        <p:spPr>
          <a:xfrm>
            <a:off x="7387301" y="3474694"/>
            <a:ext cx="2590800" cy="1762125"/>
          </a:xfrm>
          <a:prstGeom prst="rect">
            <a:avLst/>
          </a:prstGeom>
        </p:spPr>
      </p:pic>
    </p:spTree>
    <p:extLst>
      <p:ext uri="{BB962C8B-B14F-4D97-AF65-F5344CB8AC3E}">
        <p14:creationId xmlns:p14="http://schemas.microsoft.com/office/powerpoint/2010/main" val="42551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903" y="669172"/>
            <a:ext cx="7020910" cy="898431"/>
          </a:xfrm>
        </p:spPr>
        <p:txBody>
          <a:bodyPr>
            <a:normAutofit fontScale="90000"/>
          </a:bodyPr>
          <a:lstStyle/>
          <a:p>
            <a:r>
              <a:rPr lang="en-US" dirty="0" smtClean="0"/>
              <a:t>The paragraph cheeseburger</a:t>
            </a:r>
            <a:endParaRPr lang="en-US" dirty="0"/>
          </a:p>
        </p:txBody>
      </p:sp>
      <p:pic>
        <p:nvPicPr>
          <p:cNvPr id="3" name="Picture 2" descr="bu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517" y="1587843"/>
            <a:ext cx="60579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64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12732" y="1301754"/>
            <a:ext cx="4999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algn="l" eaLnBrk="1" hangingPunct="1"/>
            <a:r>
              <a:rPr lang="en-GB" altLang="en-US" sz="1800" b="0" dirty="0">
                <a:solidFill>
                  <a:srgbClr val="009900"/>
                </a:solidFill>
              </a:rPr>
              <a:t>It </a:t>
            </a:r>
            <a:r>
              <a:rPr lang="en-GB" altLang="en-US" sz="1800" b="0" dirty="0">
                <a:solidFill>
                  <a:srgbClr val="009900"/>
                </a:solidFill>
              </a:rPr>
              <a:t>was the most beautiful autumn morning that Molly </a:t>
            </a:r>
            <a:r>
              <a:rPr lang="en-GB" altLang="en-US" sz="1800" b="0" dirty="0">
                <a:solidFill>
                  <a:srgbClr val="009900"/>
                </a:solidFill>
              </a:rPr>
              <a:t>thought she </a:t>
            </a:r>
            <a:r>
              <a:rPr lang="en-GB" altLang="en-US" sz="1800" b="0" dirty="0">
                <a:solidFill>
                  <a:srgbClr val="009900"/>
                </a:solidFill>
              </a:rPr>
              <a:t>had ever seen.</a:t>
            </a:r>
          </a:p>
        </p:txBody>
      </p:sp>
      <p:sp>
        <p:nvSpPr>
          <p:cNvPr id="5" name="Text Box 4"/>
          <p:cNvSpPr txBox="1">
            <a:spLocks noChangeArrowheads="1"/>
          </p:cNvSpPr>
          <p:nvPr/>
        </p:nvSpPr>
        <p:spPr bwMode="auto">
          <a:xfrm>
            <a:off x="330994" y="2730104"/>
            <a:ext cx="2755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eaLnBrk="1" hangingPunct="1"/>
            <a:endParaRPr lang="en-US" altLang="en-US" sz="1800"/>
          </a:p>
        </p:txBody>
      </p:sp>
      <p:sp>
        <p:nvSpPr>
          <p:cNvPr id="6" name="Text Box 5"/>
          <p:cNvSpPr txBox="1">
            <a:spLocks noChangeArrowheads="1"/>
          </p:cNvSpPr>
          <p:nvPr/>
        </p:nvSpPr>
        <p:spPr bwMode="auto">
          <a:xfrm>
            <a:off x="712732" y="2000291"/>
            <a:ext cx="301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eaLnBrk="1" hangingPunct="1"/>
            <a:r>
              <a:rPr lang="en-GB" altLang="en-US" sz="1800" dirty="0"/>
              <a:t>Development sentences :</a:t>
            </a:r>
          </a:p>
        </p:txBody>
      </p:sp>
      <p:sp>
        <p:nvSpPr>
          <p:cNvPr id="7" name="Text Box 6"/>
          <p:cNvSpPr txBox="1">
            <a:spLocks noChangeArrowheads="1"/>
          </p:cNvSpPr>
          <p:nvPr/>
        </p:nvSpPr>
        <p:spPr bwMode="auto">
          <a:xfrm>
            <a:off x="715210" y="2586462"/>
            <a:ext cx="499979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algn="l" eaLnBrk="1" hangingPunct="1"/>
            <a:r>
              <a:rPr lang="en-GB" altLang="en-US" sz="1500" b="0" dirty="0">
                <a:solidFill>
                  <a:srgbClr val="008000"/>
                </a:solidFill>
              </a:rPr>
              <a:t>The sky was bright blue without a single cloud to clutter it up. </a:t>
            </a:r>
            <a:r>
              <a:rPr lang="en-GB" altLang="en-US" sz="1500" b="0" dirty="0">
                <a:solidFill>
                  <a:srgbClr val="009900"/>
                </a:solidFill>
              </a:rPr>
              <a:t>There was a slight chill to the air which made Molly decide to wear a warm jacket. However the best thing of all (at least as far as Molly was concerned) was that the leaves on the trees had started to change colour. It wouldn’t be long now before they started to drop silently to the waiting ground </a:t>
            </a:r>
            <a:r>
              <a:rPr lang="en-GB" altLang="en-US" sz="1800" b="0" dirty="0">
                <a:solidFill>
                  <a:srgbClr val="009900"/>
                </a:solidFill>
              </a:rPr>
              <a:t>below.</a:t>
            </a:r>
          </a:p>
          <a:p>
            <a:pPr algn="l" eaLnBrk="1" hangingPunct="1"/>
            <a:r>
              <a:rPr lang="en-GB" altLang="en-US" sz="1800" dirty="0">
                <a:solidFill>
                  <a:srgbClr val="008000"/>
                </a:solidFill>
              </a:rPr>
              <a:t> </a:t>
            </a:r>
          </a:p>
        </p:txBody>
      </p:sp>
      <p:sp>
        <p:nvSpPr>
          <p:cNvPr id="8" name="Text Box 7"/>
          <p:cNvSpPr txBox="1">
            <a:spLocks noChangeArrowheads="1"/>
          </p:cNvSpPr>
          <p:nvPr/>
        </p:nvSpPr>
        <p:spPr bwMode="auto">
          <a:xfrm>
            <a:off x="712732" y="4856091"/>
            <a:ext cx="2707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eaLnBrk="1" hangingPunct="1"/>
            <a:r>
              <a:rPr lang="en-GB" altLang="en-US" sz="1800" dirty="0"/>
              <a:t>Concluding sentence :</a:t>
            </a:r>
          </a:p>
        </p:txBody>
      </p:sp>
      <p:sp>
        <p:nvSpPr>
          <p:cNvPr id="9" name="Text Box 8"/>
          <p:cNvSpPr txBox="1">
            <a:spLocks noChangeArrowheads="1"/>
          </p:cNvSpPr>
          <p:nvPr/>
        </p:nvSpPr>
        <p:spPr bwMode="auto">
          <a:xfrm>
            <a:off x="712732" y="5249281"/>
            <a:ext cx="5002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algn="l" eaLnBrk="1" hangingPunct="1"/>
            <a:r>
              <a:rPr lang="en-GB" altLang="en-US" sz="1800" b="0" dirty="0">
                <a:solidFill>
                  <a:srgbClr val="008000"/>
                </a:solidFill>
              </a:rPr>
              <a:t>Autumn was Molly’s favourite season of the year, she loved it!</a:t>
            </a:r>
          </a:p>
        </p:txBody>
      </p:sp>
      <p:pic>
        <p:nvPicPr>
          <p:cNvPr id="10" name="Picture 9"/>
          <p:cNvPicPr>
            <a:picLocks noChangeAspect="1"/>
          </p:cNvPicPr>
          <p:nvPr/>
        </p:nvPicPr>
        <p:blipFill>
          <a:blip r:embed="rId2"/>
          <a:stretch>
            <a:fillRect/>
          </a:stretch>
        </p:blipFill>
        <p:spPr>
          <a:xfrm>
            <a:off x="5715000" y="1512996"/>
            <a:ext cx="2913993" cy="4370990"/>
          </a:xfrm>
          <a:prstGeom prst="rect">
            <a:avLst/>
          </a:prstGeom>
        </p:spPr>
      </p:pic>
      <p:sp>
        <p:nvSpPr>
          <p:cNvPr id="11" name="Text Box 2"/>
          <p:cNvSpPr txBox="1">
            <a:spLocks noChangeArrowheads="1"/>
          </p:cNvSpPr>
          <p:nvPr/>
        </p:nvSpPr>
        <p:spPr bwMode="auto">
          <a:xfrm>
            <a:off x="712732" y="891071"/>
            <a:ext cx="2114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Kristen ITC" charset="0"/>
              </a:defRPr>
            </a:lvl1pPr>
            <a:lvl2pPr marL="742950" indent="-285750" eaLnBrk="0" hangingPunct="0">
              <a:defRPr sz="2400" b="1">
                <a:solidFill>
                  <a:schemeClr val="tx1"/>
                </a:solidFill>
                <a:latin typeface="Kristen ITC" charset="0"/>
              </a:defRPr>
            </a:lvl2pPr>
            <a:lvl3pPr marL="1143000" indent="-228600" eaLnBrk="0" hangingPunct="0">
              <a:defRPr sz="2400" b="1">
                <a:solidFill>
                  <a:schemeClr val="tx1"/>
                </a:solidFill>
                <a:latin typeface="Kristen ITC" charset="0"/>
              </a:defRPr>
            </a:lvl3pPr>
            <a:lvl4pPr marL="1600200" indent="-228600" eaLnBrk="0" hangingPunct="0">
              <a:defRPr sz="2400" b="1">
                <a:solidFill>
                  <a:schemeClr val="tx1"/>
                </a:solidFill>
                <a:latin typeface="Kristen ITC" charset="0"/>
              </a:defRPr>
            </a:lvl4pPr>
            <a:lvl5pPr marL="2057400" indent="-228600" eaLnBrk="0" hangingPunct="0">
              <a:defRPr sz="2400" b="1">
                <a:solidFill>
                  <a:schemeClr val="tx1"/>
                </a:solidFill>
                <a:latin typeface="Kristen ITC" charset="0"/>
              </a:defRPr>
            </a:lvl5pPr>
            <a:lvl6pPr marL="2514600" indent="-228600" algn="ctr" eaLnBrk="0" fontAlgn="base" hangingPunct="0">
              <a:spcBef>
                <a:spcPct val="0"/>
              </a:spcBef>
              <a:spcAft>
                <a:spcPct val="0"/>
              </a:spcAft>
              <a:defRPr sz="2400" b="1">
                <a:solidFill>
                  <a:schemeClr val="tx1"/>
                </a:solidFill>
                <a:latin typeface="Kristen ITC" charset="0"/>
              </a:defRPr>
            </a:lvl6pPr>
            <a:lvl7pPr marL="2971800" indent="-228600" algn="ctr" eaLnBrk="0" fontAlgn="base" hangingPunct="0">
              <a:spcBef>
                <a:spcPct val="0"/>
              </a:spcBef>
              <a:spcAft>
                <a:spcPct val="0"/>
              </a:spcAft>
              <a:defRPr sz="2400" b="1">
                <a:solidFill>
                  <a:schemeClr val="tx1"/>
                </a:solidFill>
                <a:latin typeface="Kristen ITC" charset="0"/>
              </a:defRPr>
            </a:lvl7pPr>
            <a:lvl8pPr marL="3429000" indent="-228600" algn="ctr" eaLnBrk="0" fontAlgn="base" hangingPunct="0">
              <a:spcBef>
                <a:spcPct val="0"/>
              </a:spcBef>
              <a:spcAft>
                <a:spcPct val="0"/>
              </a:spcAft>
              <a:defRPr sz="2400" b="1">
                <a:solidFill>
                  <a:schemeClr val="tx1"/>
                </a:solidFill>
                <a:latin typeface="Kristen ITC" charset="0"/>
              </a:defRPr>
            </a:lvl8pPr>
            <a:lvl9pPr marL="3886200" indent="-228600" algn="ctr" eaLnBrk="0" fontAlgn="base" hangingPunct="0">
              <a:spcBef>
                <a:spcPct val="0"/>
              </a:spcBef>
              <a:spcAft>
                <a:spcPct val="0"/>
              </a:spcAft>
              <a:defRPr sz="2400" b="1">
                <a:solidFill>
                  <a:schemeClr val="tx1"/>
                </a:solidFill>
                <a:latin typeface="Kristen ITC" charset="0"/>
              </a:defRPr>
            </a:lvl9pPr>
          </a:lstStyle>
          <a:p>
            <a:pPr algn="l" eaLnBrk="1" hangingPunct="1"/>
            <a:r>
              <a:rPr lang="en-GB" altLang="en-US" sz="1800" dirty="0"/>
              <a:t>Topic </a:t>
            </a:r>
            <a:r>
              <a:rPr lang="en-GB" altLang="en-US" sz="1800" dirty="0"/>
              <a:t>sentence:   </a:t>
            </a:r>
            <a:endParaRPr lang="en-GB" altLang="en-US" sz="1800" dirty="0"/>
          </a:p>
        </p:txBody>
      </p:sp>
    </p:spTree>
    <p:extLst>
      <p:ext uri="{BB962C8B-B14F-4D97-AF65-F5344CB8AC3E}">
        <p14:creationId xmlns:p14="http://schemas.microsoft.com/office/powerpoint/2010/main" val="42905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19278"/>
            <a:ext cx="8128000" cy="1325563"/>
          </a:xfrm>
        </p:spPr>
        <p:txBody>
          <a:bodyPr>
            <a:normAutofit/>
          </a:bodyPr>
          <a:lstStyle/>
          <a:p>
            <a:r>
              <a:rPr lang="en-US" sz="3200" dirty="0" smtClean="0"/>
              <a:t>When to start a new paragraph</a:t>
            </a:r>
            <a:endParaRPr lang="en-US" sz="3200" dirty="0"/>
          </a:p>
        </p:txBody>
      </p:sp>
      <p:sp>
        <p:nvSpPr>
          <p:cNvPr id="3" name="TextBox 2"/>
          <p:cNvSpPr txBox="1"/>
          <p:nvPr/>
        </p:nvSpPr>
        <p:spPr>
          <a:xfrm>
            <a:off x="918627" y="1594146"/>
            <a:ext cx="7506730" cy="4447371"/>
          </a:xfrm>
          <a:prstGeom prst="rect">
            <a:avLst/>
          </a:prstGeom>
          <a:noFill/>
        </p:spPr>
        <p:txBody>
          <a:bodyPr wrap="square" rtlCol="0">
            <a:spAutoFit/>
          </a:bodyPr>
          <a:lstStyle/>
          <a:p>
            <a:endParaRPr lang="en-US" sz="1600" dirty="0"/>
          </a:p>
          <a:p>
            <a:r>
              <a:rPr lang="en-US" sz="1600" dirty="0"/>
              <a:t>There are 4</a:t>
            </a:r>
            <a:r>
              <a:rPr lang="en-US" sz="1600" dirty="0" smtClean="0"/>
              <a:t> </a:t>
            </a:r>
            <a:r>
              <a:rPr lang="en-US" sz="1600" dirty="0"/>
              <a:t>things that could change: </a:t>
            </a:r>
          </a:p>
          <a:p>
            <a:endParaRPr lang="en-US" sz="1600" dirty="0"/>
          </a:p>
          <a:p>
            <a:pPr marL="214313" indent="-214313">
              <a:buFont typeface="Arial" charset="0"/>
              <a:buChar char="•"/>
            </a:pPr>
            <a:r>
              <a:rPr lang="en-US" sz="1600" dirty="0"/>
              <a:t>1. </a:t>
            </a:r>
            <a:r>
              <a:rPr lang="en-US" sz="1600" dirty="0">
                <a:solidFill>
                  <a:srgbClr val="FF0000"/>
                </a:solidFill>
              </a:rPr>
              <a:t>When something new happens- </a:t>
            </a:r>
            <a:r>
              <a:rPr lang="en-US" sz="1600" dirty="0"/>
              <a:t>Whenever you talk about something new happening, you have to use a new paragraph.</a:t>
            </a:r>
          </a:p>
          <a:p>
            <a:pPr marL="214313" indent="-214313">
              <a:buFont typeface="Arial" charset="0"/>
              <a:buChar char="•"/>
            </a:pPr>
            <a:endParaRPr lang="en-US" sz="1600" dirty="0"/>
          </a:p>
          <a:p>
            <a:pPr marL="214313" indent="-214313">
              <a:buFont typeface="Arial" charset="0"/>
              <a:buChar char="•"/>
            </a:pPr>
            <a:r>
              <a:rPr lang="en-US" sz="1600" dirty="0"/>
              <a:t>2. </a:t>
            </a:r>
            <a:r>
              <a:rPr lang="en-US" sz="1600" dirty="0">
                <a:solidFill>
                  <a:srgbClr val="FF0000"/>
                </a:solidFill>
              </a:rPr>
              <a:t>When you talk about a new person- </a:t>
            </a:r>
            <a:r>
              <a:rPr lang="en-US" sz="1600" dirty="0"/>
              <a:t>Whenever a new person appears in your writing, you should start a new paragraph. It shows the reader that something has changed.</a:t>
            </a:r>
          </a:p>
          <a:p>
            <a:pPr marL="214313" indent="-214313">
              <a:buFont typeface="Arial" charset="0"/>
              <a:buChar char="•"/>
            </a:pPr>
            <a:endParaRPr lang="en-US" sz="1600" dirty="0"/>
          </a:p>
          <a:p>
            <a:pPr marL="214313" indent="-214313">
              <a:buFont typeface="Arial" charset="0"/>
              <a:buChar char="•"/>
            </a:pPr>
            <a:r>
              <a:rPr lang="en-US" sz="1600" dirty="0"/>
              <a:t>3</a:t>
            </a:r>
            <a:r>
              <a:rPr lang="en-US" sz="1600" dirty="0"/>
              <a:t>. </a:t>
            </a:r>
            <a:r>
              <a:rPr lang="en-US" sz="1600" dirty="0">
                <a:solidFill>
                  <a:srgbClr val="FF0000"/>
                </a:solidFill>
              </a:rPr>
              <a:t>When you write about a different place- </a:t>
            </a:r>
            <a:r>
              <a:rPr lang="en-US" sz="1600" dirty="0"/>
              <a:t>Every time the story moves to another place, you need to start a new paragraph.</a:t>
            </a:r>
          </a:p>
          <a:p>
            <a:pPr marL="214313" indent="-214313">
              <a:buFont typeface="Arial" charset="0"/>
              <a:buChar char="•"/>
            </a:pPr>
            <a:endParaRPr lang="en-US" sz="1600" dirty="0"/>
          </a:p>
          <a:p>
            <a:pPr marL="214313" indent="-214313">
              <a:buFont typeface="Arial" charset="0"/>
              <a:buChar char="•"/>
            </a:pPr>
            <a:r>
              <a:rPr lang="en-US" sz="1600" dirty="0"/>
              <a:t>4</a:t>
            </a:r>
            <a:r>
              <a:rPr lang="en-US" sz="1600" dirty="0"/>
              <a:t>. </a:t>
            </a:r>
            <a:r>
              <a:rPr lang="en-US" sz="1600" dirty="0">
                <a:solidFill>
                  <a:srgbClr val="FF0000"/>
                </a:solidFill>
              </a:rPr>
              <a:t>When the story or letter moves to a different time- </a:t>
            </a:r>
            <a:r>
              <a:rPr lang="en-US" sz="1600" dirty="0"/>
              <a:t>Sometimes a story or a letter moves in time. It can go backwards or forwards to talk about something that happened at a different time. </a:t>
            </a:r>
          </a:p>
          <a:p>
            <a:pPr marL="214313" indent="-214313">
              <a:buFont typeface="Arial" charset="0"/>
              <a:buChar char="•"/>
            </a:pPr>
            <a:endParaRPr lang="en-US" sz="1350" dirty="0"/>
          </a:p>
          <a:p>
            <a:pPr marL="214313" indent="-214313">
              <a:buFont typeface="Arial" charset="0"/>
              <a:buChar char="•"/>
            </a:pPr>
            <a:endParaRPr lang="en-US" sz="1350" dirty="0"/>
          </a:p>
        </p:txBody>
      </p:sp>
    </p:spTree>
    <p:extLst>
      <p:ext uri="{BB962C8B-B14F-4D97-AF65-F5344CB8AC3E}">
        <p14:creationId xmlns:p14="http://schemas.microsoft.com/office/powerpoint/2010/main" val="266663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3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800" decel="100000"/>
                                        <p:tgtEl>
                                          <p:spTgt spid="3">
                                            <p:txEl>
                                              <p:pRg st="1" end="1"/>
                                            </p:txEl>
                                          </p:spTgt>
                                        </p:tgtEl>
                                      </p:cBhvr>
                                    </p:animEffect>
                                    <p:anim calcmode="lin" valueType="num">
                                      <p:cBhvr>
                                        <p:cTn id="1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800" decel="100000"/>
                                        <p:tgtEl>
                                          <p:spTgt spid="3">
                                            <p:txEl>
                                              <p:pRg st="3" end="3"/>
                                            </p:txEl>
                                          </p:spTgt>
                                        </p:tgtEl>
                                      </p:cBhvr>
                                    </p:animEffect>
                                    <p:anim calcmode="lin" valueType="num">
                                      <p:cBhvr>
                                        <p:cTn id="2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800" decel="100000"/>
                                        <p:tgtEl>
                                          <p:spTgt spid="3">
                                            <p:txEl>
                                              <p:pRg st="5" end="5"/>
                                            </p:txEl>
                                          </p:spTgt>
                                        </p:tgtEl>
                                      </p:cBhvr>
                                    </p:animEffect>
                                    <p:anim calcmode="lin" valueType="num">
                                      <p:cBhvr>
                                        <p:cTn id="3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800" decel="100000"/>
                                        <p:tgtEl>
                                          <p:spTgt spid="3">
                                            <p:txEl>
                                              <p:pRg st="7" end="7"/>
                                            </p:txEl>
                                          </p:spTgt>
                                        </p:tgtEl>
                                      </p:cBhvr>
                                    </p:animEffect>
                                    <p:anim calcmode="lin" valueType="num">
                                      <p:cBhvr>
                                        <p:cTn id="4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800" decel="100000"/>
                                        <p:tgtEl>
                                          <p:spTgt spid="3">
                                            <p:txEl>
                                              <p:pRg st="9" end="9"/>
                                            </p:txEl>
                                          </p:spTgt>
                                        </p:tgtEl>
                                      </p:cBhvr>
                                    </p:animEffect>
                                    <p:anim calcmode="lin" valueType="num">
                                      <p:cBhvr>
                                        <p:cTn id="54"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76" y="1181429"/>
            <a:ext cx="8128000" cy="1325563"/>
          </a:xfrm>
        </p:spPr>
        <p:txBody>
          <a:bodyPr/>
          <a:lstStyle/>
          <a:p>
            <a:r>
              <a:rPr lang="en-GB" dirty="0" smtClean="0">
                <a:solidFill>
                  <a:srgbClr val="FF0000"/>
                </a:solidFill>
              </a:rPr>
              <a:t>TI</a:t>
            </a:r>
            <a:r>
              <a:rPr lang="en-GB" dirty="0" smtClean="0">
                <a:solidFill>
                  <a:srgbClr val="7030A0"/>
                </a:solidFill>
              </a:rPr>
              <a:t>P</a:t>
            </a:r>
            <a:r>
              <a:rPr lang="en-GB" dirty="0" smtClean="0">
                <a:solidFill>
                  <a:srgbClr val="00B0F0"/>
                </a:solidFill>
              </a:rPr>
              <a:t>TO</a:t>
            </a:r>
            <a:r>
              <a:rPr lang="en-GB" dirty="0" smtClean="0">
                <a:solidFill>
                  <a:srgbClr val="92D050"/>
                </a:solidFill>
              </a:rPr>
              <a:t>P</a:t>
            </a:r>
            <a:endParaRPr lang="en-GB" dirty="0">
              <a:solidFill>
                <a:srgbClr val="92D050"/>
              </a:solidFill>
            </a:endParaRPr>
          </a:p>
        </p:txBody>
      </p:sp>
      <p:cxnSp>
        <p:nvCxnSpPr>
          <p:cNvPr id="4" name="Straight Arrow Connector 3"/>
          <p:cNvCxnSpPr/>
          <p:nvPr/>
        </p:nvCxnSpPr>
        <p:spPr>
          <a:xfrm flipH="1">
            <a:off x="1297591" y="2140168"/>
            <a:ext cx="2175641" cy="119818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045154" y="2188779"/>
            <a:ext cx="919218" cy="219403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755931" y="2264979"/>
            <a:ext cx="35472" cy="234906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20795" y="2135188"/>
            <a:ext cx="2254468" cy="99585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9176" y="3439510"/>
            <a:ext cx="1585748" cy="1015663"/>
          </a:xfrm>
          <a:prstGeom prst="rect">
            <a:avLst/>
          </a:prstGeom>
          <a:noFill/>
        </p:spPr>
        <p:txBody>
          <a:bodyPr wrap="square" rtlCol="0">
            <a:spAutoFit/>
          </a:bodyPr>
          <a:lstStyle/>
          <a:p>
            <a:r>
              <a:rPr lang="en-GB" sz="2400" dirty="0" smtClean="0">
                <a:solidFill>
                  <a:srgbClr val="FF0000"/>
                </a:solidFill>
              </a:rPr>
              <a:t>Time</a:t>
            </a:r>
          </a:p>
          <a:p>
            <a:endParaRPr lang="en-GB" dirty="0"/>
          </a:p>
          <a:p>
            <a:endParaRPr lang="en-GB"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76" y="3855003"/>
            <a:ext cx="1238907" cy="121799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068" y="4342796"/>
            <a:ext cx="1524000" cy="15240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284" y="3426323"/>
            <a:ext cx="1770993" cy="1770993"/>
          </a:xfrm>
          <a:prstGeom prst="rect">
            <a:avLst/>
          </a:prstGeom>
        </p:spPr>
      </p:pic>
      <p:sp>
        <p:nvSpPr>
          <p:cNvPr id="16" name="TextBox 15"/>
          <p:cNvSpPr txBox="1"/>
          <p:nvPr/>
        </p:nvSpPr>
        <p:spPr>
          <a:xfrm>
            <a:off x="2133819" y="3800200"/>
            <a:ext cx="1016657" cy="461665"/>
          </a:xfrm>
          <a:prstGeom prst="rect">
            <a:avLst/>
          </a:prstGeom>
          <a:noFill/>
        </p:spPr>
        <p:txBody>
          <a:bodyPr wrap="square" rtlCol="0">
            <a:spAutoFit/>
          </a:bodyPr>
          <a:lstStyle/>
          <a:p>
            <a:r>
              <a:rPr lang="en-GB" sz="2400" dirty="0" smtClean="0">
                <a:solidFill>
                  <a:srgbClr val="7030A0"/>
                </a:solidFill>
              </a:rPr>
              <a:t>Place</a:t>
            </a:r>
            <a:endParaRPr lang="en-GB" sz="2400" dirty="0">
              <a:solidFill>
                <a:srgbClr val="7030A0"/>
              </a:solidFill>
            </a:endParaRPr>
          </a:p>
        </p:txBody>
      </p:sp>
      <p:sp>
        <p:nvSpPr>
          <p:cNvPr id="17" name="TextBox 16"/>
          <p:cNvSpPr txBox="1"/>
          <p:nvPr/>
        </p:nvSpPr>
        <p:spPr>
          <a:xfrm>
            <a:off x="7633492" y="2983237"/>
            <a:ext cx="1098194" cy="461665"/>
          </a:xfrm>
          <a:prstGeom prst="rect">
            <a:avLst/>
          </a:prstGeom>
          <a:noFill/>
        </p:spPr>
        <p:txBody>
          <a:bodyPr wrap="square" rtlCol="0">
            <a:spAutoFit/>
          </a:bodyPr>
          <a:lstStyle/>
          <a:p>
            <a:r>
              <a:rPr lang="en-GB" sz="2400" b="1" dirty="0" smtClean="0">
                <a:solidFill>
                  <a:srgbClr val="92D050"/>
                </a:solidFill>
              </a:rPr>
              <a:t>Person</a:t>
            </a:r>
            <a:endParaRPr lang="en-GB" sz="2400" b="1" dirty="0">
              <a:solidFill>
                <a:srgbClr val="92D050"/>
              </a:solidFill>
            </a:endParaRPr>
          </a:p>
        </p:txBody>
      </p:sp>
      <p:sp>
        <p:nvSpPr>
          <p:cNvPr id="18" name="TextBox 17"/>
          <p:cNvSpPr txBox="1"/>
          <p:nvPr/>
        </p:nvSpPr>
        <p:spPr>
          <a:xfrm>
            <a:off x="5108028" y="4261865"/>
            <a:ext cx="1030013" cy="523220"/>
          </a:xfrm>
          <a:prstGeom prst="rect">
            <a:avLst/>
          </a:prstGeom>
          <a:noFill/>
        </p:spPr>
        <p:txBody>
          <a:bodyPr wrap="square" rtlCol="0">
            <a:spAutoFit/>
          </a:bodyPr>
          <a:lstStyle/>
          <a:p>
            <a:r>
              <a:rPr lang="en-GB" sz="2800" dirty="0" smtClean="0">
                <a:solidFill>
                  <a:srgbClr val="00B0F0"/>
                </a:solidFill>
              </a:rPr>
              <a:t>Topic</a:t>
            </a:r>
            <a:endParaRPr lang="en-GB" sz="2800" dirty="0">
              <a:solidFill>
                <a:srgbClr val="00B0F0"/>
              </a:solidFill>
            </a:endParaRPr>
          </a:p>
        </p:txBody>
      </p:sp>
      <p:sp>
        <p:nvSpPr>
          <p:cNvPr id="19" name="TextBox 18"/>
          <p:cNvSpPr txBox="1"/>
          <p:nvPr/>
        </p:nvSpPr>
        <p:spPr>
          <a:xfrm>
            <a:off x="1893068" y="850853"/>
            <a:ext cx="5888775" cy="646331"/>
          </a:xfrm>
          <a:prstGeom prst="rect">
            <a:avLst/>
          </a:prstGeom>
          <a:noFill/>
        </p:spPr>
        <p:txBody>
          <a:bodyPr wrap="square" rtlCol="0">
            <a:spAutoFit/>
          </a:bodyPr>
          <a:lstStyle/>
          <a:p>
            <a:r>
              <a:rPr lang="en-GB" dirty="0" smtClean="0"/>
              <a:t>Remember the tiptop rule when you need to use a new paragraph…..</a:t>
            </a:r>
            <a:endParaRPr lang="en-GB"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397" y="4909460"/>
            <a:ext cx="1264203" cy="1264203"/>
          </a:xfrm>
          <a:prstGeom prst="rect">
            <a:avLst/>
          </a:prstGeom>
        </p:spPr>
      </p:pic>
    </p:spTree>
    <p:extLst>
      <p:ext uri="{BB962C8B-B14F-4D97-AF65-F5344CB8AC3E}">
        <p14:creationId xmlns:p14="http://schemas.microsoft.com/office/powerpoint/2010/main" val="4173686889"/>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1D87DC-CC0A-A447-94FA-001A51193FBB}" vid="{CC5ADD21-0F54-224E-99B0-3A90D3AF798C}"/>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Xavier presentation</Template>
  <TotalTime>941</TotalTime>
  <Words>423</Words>
  <Application>Microsoft Office PowerPoint</Application>
  <PresentationFormat>On-screen Show (4:3)</PresentationFormat>
  <Paragraphs>47</Paragraphs>
  <Slides>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Calibri</vt:lpstr>
      <vt:lpstr>Gotham</vt:lpstr>
      <vt:lpstr>Gotham Book</vt:lpstr>
      <vt:lpstr>Kristen ITC</vt:lpstr>
      <vt:lpstr>Levenim MT</vt:lpstr>
      <vt:lpstr>Please write me a song</vt:lpstr>
      <vt:lpstr>Segoe Print</vt:lpstr>
      <vt:lpstr>Wingdings</vt:lpstr>
      <vt:lpstr>Title slide</vt:lpstr>
      <vt:lpstr>Slides</vt:lpstr>
      <vt:lpstr>Year 4 SPAG</vt:lpstr>
      <vt:lpstr>Why do we use paragraphs? </vt:lpstr>
      <vt:lpstr>How to write a good paragraph? </vt:lpstr>
      <vt:lpstr>The paragraph cheeseburger</vt:lpstr>
      <vt:lpstr>PowerPoint Presentation</vt:lpstr>
      <vt:lpstr>When to start a new paragraph</vt:lpstr>
      <vt:lpstr>TIPTOP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Torlop</dc:creator>
  <cp:lastModifiedBy>D Harper</cp:lastModifiedBy>
  <cp:revision>87</cp:revision>
  <dcterms:created xsi:type="dcterms:W3CDTF">2017-06-27T15:09:43Z</dcterms:created>
  <dcterms:modified xsi:type="dcterms:W3CDTF">2018-02-22T13:47:23Z</dcterms:modified>
</cp:coreProperties>
</file>