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2" r:id="rId2"/>
  </p:sldMasterIdLst>
  <p:notesMasterIdLst>
    <p:notesMasterId r:id="rId72"/>
  </p:notesMasterIdLst>
  <p:handoutMasterIdLst>
    <p:handoutMasterId r:id="rId73"/>
  </p:handoutMasterIdLst>
  <p:sldIdLst>
    <p:sldId id="260" r:id="rId3"/>
    <p:sldId id="272" r:id="rId4"/>
    <p:sldId id="273" r:id="rId5"/>
    <p:sldId id="275" r:id="rId6"/>
    <p:sldId id="274" r:id="rId7"/>
    <p:sldId id="277" r:id="rId8"/>
    <p:sldId id="374" r:id="rId9"/>
    <p:sldId id="341" r:id="rId10"/>
    <p:sldId id="279" r:id="rId11"/>
    <p:sldId id="280" r:id="rId12"/>
    <p:sldId id="281" r:id="rId13"/>
    <p:sldId id="282" r:id="rId14"/>
    <p:sldId id="283" r:id="rId15"/>
    <p:sldId id="284" r:id="rId16"/>
    <p:sldId id="342" r:id="rId17"/>
    <p:sldId id="286" r:id="rId18"/>
    <p:sldId id="287" r:id="rId19"/>
    <p:sldId id="288" r:id="rId20"/>
    <p:sldId id="289" r:id="rId21"/>
    <p:sldId id="290" r:id="rId22"/>
    <p:sldId id="291" r:id="rId23"/>
    <p:sldId id="376" r:id="rId24"/>
    <p:sldId id="343" r:id="rId25"/>
    <p:sldId id="293" r:id="rId26"/>
    <p:sldId id="294" r:id="rId27"/>
    <p:sldId id="295" r:id="rId28"/>
    <p:sldId id="296" r:id="rId29"/>
    <p:sldId id="297" r:id="rId30"/>
    <p:sldId id="298" r:id="rId31"/>
    <p:sldId id="377" r:id="rId32"/>
    <p:sldId id="344" r:id="rId33"/>
    <p:sldId id="300" r:id="rId34"/>
    <p:sldId id="301" r:id="rId35"/>
    <p:sldId id="302" r:id="rId36"/>
    <p:sldId id="303" r:id="rId37"/>
    <p:sldId id="304" r:id="rId38"/>
    <p:sldId id="305" r:id="rId39"/>
    <p:sldId id="378" r:id="rId40"/>
    <p:sldId id="345" r:id="rId41"/>
    <p:sldId id="346" r:id="rId42"/>
    <p:sldId id="347" r:id="rId43"/>
    <p:sldId id="348" r:id="rId44"/>
    <p:sldId id="349" r:id="rId45"/>
    <p:sldId id="350" r:id="rId46"/>
    <p:sldId id="351" r:id="rId47"/>
    <p:sldId id="379" r:id="rId48"/>
    <p:sldId id="352" r:id="rId49"/>
    <p:sldId id="353" r:id="rId50"/>
    <p:sldId id="354" r:id="rId51"/>
    <p:sldId id="355" r:id="rId52"/>
    <p:sldId id="356" r:id="rId53"/>
    <p:sldId id="357" r:id="rId54"/>
    <p:sldId id="380" r:id="rId55"/>
    <p:sldId id="359" r:id="rId56"/>
    <p:sldId id="360" r:id="rId57"/>
    <p:sldId id="361" r:id="rId58"/>
    <p:sldId id="362" r:id="rId59"/>
    <p:sldId id="363" r:id="rId60"/>
    <p:sldId id="364" r:id="rId61"/>
    <p:sldId id="365" r:id="rId62"/>
    <p:sldId id="381" r:id="rId63"/>
    <p:sldId id="366" r:id="rId64"/>
    <p:sldId id="367" r:id="rId65"/>
    <p:sldId id="368" r:id="rId66"/>
    <p:sldId id="369" r:id="rId67"/>
    <p:sldId id="370" r:id="rId68"/>
    <p:sldId id="371" r:id="rId69"/>
    <p:sldId id="372" r:id="rId70"/>
    <p:sldId id="382" r:id="rId7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8E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4"/>
    <p:restoredTop sz="67350" autoAdjust="0"/>
  </p:normalViewPr>
  <p:slideViewPr>
    <p:cSldViewPr snapToGrid="0" snapToObjects="1">
      <p:cViewPr varScale="1">
        <p:scale>
          <a:sx n="61" d="100"/>
          <a:sy n="61" d="100"/>
        </p:scale>
        <p:origin x="18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2" d="100"/>
          <a:sy n="82" d="100"/>
        </p:scale>
        <p:origin x="292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06537-7A6D-AE48-8835-DADFC7FA5A71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69170-F8B4-754D-AD68-32C90554A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56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4DA8E-9E6D-ED4F-B068-49B17AB22E2E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82436-5DD0-124E-81ED-DDD312349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04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28650" y="4063999"/>
            <a:ext cx="7886700" cy="2112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Sub headings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801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854077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4" y="0"/>
            <a:ext cx="9178209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0" y="5295901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theme" Target="../theme/theme2.xml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295526"/>
            <a:ext cx="8128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3" y="0"/>
            <a:ext cx="9166806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-11403" y="5295901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Gotham" charset="0"/>
          <a:ea typeface="Gotham" charset="0"/>
          <a:cs typeface="Gotham" charset="0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3" y="0"/>
            <a:ext cx="9144000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-22806" y="5395912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2672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1632744"/>
            <a:ext cx="8128000" cy="132556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Year </a:t>
            </a:r>
            <a:r>
              <a:rPr lang="en-GB" dirty="0"/>
              <a:t>5</a:t>
            </a:r>
            <a:r>
              <a:rPr lang="en-GB" dirty="0" smtClean="0"/>
              <a:t> </a:t>
            </a:r>
            <a:r>
              <a:rPr lang="en-GB" dirty="0" smtClean="0"/>
              <a:t>Summer Block 2 </a:t>
            </a:r>
            <a:br>
              <a:rPr lang="en-GB" dirty="0" smtClean="0"/>
            </a:br>
            <a:r>
              <a:rPr lang="en-GB" dirty="0" smtClean="0"/>
              <a:t>Geometry</a:t>
            </a:r>
            <a:r>
              <a:rPr lang="en-GB" dirty="0" smtClean="0"/>
              <a:t>: Properties of shape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3327729"/>
            <a:ext cx="7886700" cy="2621809"/>
          </a:xfrm>
        </p:spPr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Measuring angles in degrees</a:t>
            </a:r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: Know ang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les are measured in degrees: estimate and compare acute, obtuse and reflex angles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70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947" y="2747962"/>
            <a:ext cx="8252191" cy="242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598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983" y="2506718"/>
            <a:ext cx="8249645" cy="272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539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670" y="2581275"/>
            <a:ext cx="7862067" cy="295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946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9676" y="-24634"/>
            <a:ext cx="7772400" cy="854077"/>
          </a:xfrm>
        </p:spPr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446" y="1200149"/>
            <a:ext cx="3787325" cy="513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590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144" y="81839"/>
            <a:ext cx="7772400" cy="854077"/>
          </a:xfrm>
        </p:spPr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9779" y="981075"/>
            <a:ext cx="3640521" cy="543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336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1632744"/>
            <a:ext cx="8128000" cy="132556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Year </a:t>
            </a:r>
            <a:r>
              <a:rPr lang="en-GB" dirty="0"/>
              <a:t>5</a:t>
            </a:r>
            <a:r>
              <a:rPr lang="en-GB" dirty="0" smtClean="0"/>
              <a:t> </a:t>
            </a:r>
            <a:r>
              <a:rPr lang="en-GB" dirty="0" smtClean="0"/>
              <a:t>Summer Block 2 </a:t>
            </a:r>
            <a:br>
              <a:rPr lang="en-GB" dirty="0" smtClean="0"/>
            </a:br>
            <a:r>
              <a:rPr lang="en-GB" dirty="0" smtClean="0"/>
              <a:t>Geometry</a:t>
            </a:r>
            <a:r>
              <a:rPr lang="en-GB" dirty="0" smtClean="0"/>
              <a:t>: Properties of shape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3327729"/>
            <a:ext cx="7886700" cy="2621809"/>
          </a:xfrm>
        </p:spPr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Measuring with a protractor 2</a:t>
            </a:r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: Know ang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les are measured in degrees: estimate and compare acute, obtuse and reflex angles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936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4485" y="807052"/>
            <a:ext cx="7772400" cy="854077"/>
          </a:xfrm>
        </p:spPr>
        <p:txBody>
          <a:bodyPr/>
          <a:lstStyle/>
          <a:p>
            <a:r>
              <a:rPr lang="en-GB" dirty="0"/>
              <a:t>Key </a:t>
            </a:r>
            <a:r>
              <a:rPr lang="en-GB" dirty="0">
                <a:solidFill>
                  <a:srgbClr val="FF0000"/>
                </a:solidFill>
              </a:rPr>
              <a:t>vocabulary</a:t>
            </a:r>
            <a:r>
              <a:rPr lang="en-GB" dirty="0"/>
              <a:t> and questions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700" y="2457449"/>
            <a:ext cx="7783561" cy="32339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700" y="1828456"/>
            <a:ext cx="7783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Obtuse, acute, protractor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45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09" y="2680138"/>
            <a:ext cx="8435421" cy="215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7922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575" y="2695574"/>
            <a:ext cx="8244573" cy="258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4851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9039"/>
            <a:ext cx="7772400" cy="854077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581" y="1529255"/>
            <a:ext cx="7733458" cy="430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384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4485" y="807052"/>
            <a:ext cx="7772400" cy="854077"/>
          </a:xfrm>
        </p:spPr>
        <p:txBody>
          <a:bodyPr/>
          <a:lstStyle/>
          <a:p>
            <a:r>
              <a:rPr lang="en-GB" dirty="0"/>
              <a:t>Key </a:t>
            </a:r>
            <a:r>
              <a:rPr lang="en-GB" dirty="0">
                <a:solidFill>
                  <a:srgbClr val="FF0000"/>
                </a:solidFill>
              </a:rPr>
              <a:t>vocabulary</a:t>
            </a:r>
            <a:r>
              <a:rPr lang="en-GB" dirty="0"/>
              <a:t> and questions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4485" y="1891862"/>
            <a:ext cx="7361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Acute, obtuse, degrees, angle, turn</a:t>
            </a:r>
            <a:endParaRPr lang="en-GB" sz="32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54" y="2686049"/>
            <a:ext cx="8199259" cy="246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5534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9676" y="-24634"/>
            <a:ext cx="7772400" cy="854077"/>
          </a:xfrm>
        </p:spPr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136" y="1560786"/>
            <a:ext cx="7521940" cy="444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0681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144" y="81839"/>
            <a:ext cx="7772400" cy="854077"/>
          </a:xfrm>
        </p:spPr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543" y="1277430"/>
            <a:ext cx="6408967" cy="450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9369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144" y="81839"/>
            <a:ext cx="7772400" cy="854077"/>
          </a:xfrm>
        </p:spPr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9779" y="1090612"/>
            <a:ext cx="3554796" cy="535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6364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1632744"/>
            <a:ext cx="8128000" cy="132556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Year </a:t>
            </a:r>
            <a:r>
              <a:rPr lang="en-GB" dirty="0"/>
              <a:t>5</a:t>
            </a:r>
            <a:r>
              <a:rPr lang="en-GB" dirty="0" smtClean="0"/>
              <a:t> </a:t>
            </a:r>
            <a:r>
              <a:rPr lang="en-GB" dirty="0" smtClean="0"/>
              <a:t>Summer Block 2 </a:t>
            </a:r>
            <a:br>
              <a:rPr lang="en-GB" dirty="0" smtClean="0"/>
            </a:br>
            <a:r>
              <a:rPr lang="en-GB" dirty="0" smtClean="0"/>
              <a:t>Geometry</a:t>
            </a:r>
            <a:r>
              <a:rPr lang="en-GB" dirty="0" smtClean="0"/>
              <a:t>: Properties of shape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3327729"/>
            <a:ext cx="7886700" cy="2621809"/>
          </a:xfrm>
        </p:spPr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Drawing lines and angles accurately</a:t>
            </a:r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: Draw given angles, and measure them in degrees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606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4485" y="807052"/>
            <a:ext cx="7772400" cy="854077"/>
          </a:xfrm>
        </p:spPr>
        <p:txBody>
          <a:bodyPr/>
          <a:lstStyle/>
          <a:p>
            <a:r>
              <a:rPr lang="en-GB" dirty="0"/>
              <a:t>Key </a:t>
            </a:r>
            <a:r>
              <a:rPr lang="en-GB" dirty="0">
                <a:solidFill>
                  <a:srgbClr val="FF0000"/>
                </a:solidFill>
              </a:rPr>
              <a:t>vocabulary</a:t>
            </a:r>
            <a:r>
              <a:rPr lang="en-GB" dirty="0"/>
              <a:t> and questions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034" y="2552699"/>
            <a:ext cx="8409494" cy="310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0368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384" y="2805111"/>
            <a:ext cx="7686088" cy="205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8133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377" y="2690811"/>
            <a:ext cx="8272514" cy="262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5497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97149"/>
            <a:ext cx="7772400" cy="854077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844" y="2466974"/>
            <a:ext cx="7994760" cy="335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898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604" y="1126249"/>
            <a:ext cx="7772400" cy="854077"/>
          </a:xfrm>
        </p:spPr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4" y="2743199"/>
            <a:ext cx="7225861" cy="315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1683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144" y="665163"/>
            <a:ext cx="7772400" cy="854077"/>
          </a:xfrm>
        </p:spPr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384" y="2065283"/>
            <a:ext cx="7911911" cy="368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482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54804"/>
            <a:ext cx="7772400" cy="854077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84" y="1671144"/>
            <a:ext cx="8154150" cy="406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7351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144" y="81839"/>
            <a:ext cx="7772400" cy="854077"/>
          </a:xfrm>
        </p:spPr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056" y="948590"/>
            <a:ext cx="4854710" cy="523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6323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1632744"/>
            <a:ext cx="8128000" cy="132556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Year </a:t>
            </a:r>
            <a:r>
              <a:rPr lang="en-GB" dirty="0"/>
              <a:t>5</a:t>
            </a:r>
            <a:r>
              <a:rPr lang="en-GB" dirty="0" smtClean="0"/>
              <a:t> </a:t>
            </a:r>
            <a:r>
              <a:rPr lang="en-GB" dirty="0" smtClean="0"/>
              <a:t>Summer Block 2 </a:t>
            </a:r>
            <a:br>
              <a:rPr lang="en-GB" dirty="0" smtClean="0"/>
            </a:br>
            <a:r>
              <a:rPr lang="en-GB" dirty="0" smtClean="0"/>
              <a:t>Geometry</a:t>
            </a:r>
            <a:r>
              <a:rPr lang="en-GB" dirty="0" smtClean="0"/>
              <a:t>: Properties of shape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3327729"/>
            <a:ext cx="7886700" cy="2621809"/>
          </a:xfrm>
        </p:spPr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Calculating angles on a straight line</a:t>
            </a:r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: Identify: angles at a point and one whole turn, angles at a point on a straight line, a half turn and other multiples of 90 degrees.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867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4485" y="807052"/>
            <a:ext cx="7772400" cy="854077"/>
          </a:xfrm>
        </p:spPr>
        <p:txBody>
          <a:bodyPr/>
          <a:lstStyle/>
          <a:p>
            <a:r>
              <a:rPr lang="en-GB" dirty="0"/>
              <a:t>Key </a:t>
            </a:r>
            <a:r>
              <a:rPr lang="en-GB" dirty="0">
                <a:solidFill>
                  <a:srgbClr val="FF0000"/>
                </a:solidFill>
              </a:rPr>
              <a:t>vocabulary</a:t>
            </a:r>
            <a:r>
              <a:rPr lang="en-GB" dirty="0"/>
              <a:t> and questions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41" y="2666999"/>
            <a:ext cx="8202535" cy="26459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4485" y="1845795"/>
            <a:ext cx="6636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Right angl</a:t>
            </a:r>
            <a:r>
              <a:rPr lang="en-GB" sz="2800" dirty="0">
                <a:solidFill>
                  <a:srgbClr val="FF0000"/>
                </a:solidFill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21651169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78" y="2681287"/>
            <a:ext cx="8240128" cy="234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7667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906" y="2695904"/>
            <a:ext cx="8266383" cy="225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8611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95324"/>
            <a:ext cx="7772400" cy="854077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72" y="1976441"/>
            <a:ext cx="8337142" cy="398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3251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9676" y="-24634"/>
            <a:ext cx="7772400" cy="854077"/>
          </a:xfrm>
        </p:spPr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0690" y="1244247"/>
            <a:ext cx="5108027" cy="445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571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144" y="81839"/>
            <a:ext cx="7772400" cy="854077"/>
          </a:xfrm>
        </p:spPr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433" y="1604010"/>
            <a:ext cx="6795512" cy="4229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1066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144" y="81839"/>
            <a:ext cx="7772400" cy="854077"/>
          </a:xfrm>
        </p:spPr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903" y="1223962"/>
            <a:ext cx="3476297" cy="479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1015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1632744"/>
            <a:ext cx="8128000" cy="132556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Year </a:t>
            </a:r>
            <a:r>
              <a:rPr lang="en-GB" dirty="0"/>
              <a:t>5</a:t>
            </a:r>
            <a:r>
              <a:rPr lang="en-GB" dirty="0" smtClean="0"/>
              <a:t> </a:t>
            </a:r>
            <a:r>
              <a:rPr lang="en-GB" dirty="0" smtClean="0"/>
              <a:t>Summer Block 2 </a:t>
            </a:r>
            <a:br>
              <a:rPr lang="en-GB" dirty="0" smtClean="0"/>
            </a:br>
            <a:r>
              <a:rPr lang="en-GB" dirty="0" smtClean="0"/>
              <a:t>Geometry</a:t>
            </a:r>
            <a:r>
              <a:rPr lang="en-GB" dirty="0" smtClean="0"/>
              <a:t>: Properties of shape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3327729"/>
            <a:ext cx="7886700" cy="2621809"/>
          </a:xfrm>
        </p:spPr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Calculating angles around a point</a:t>
            </a:r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: Identify: angles at a point and one whole turn, angles at a point on a straight line, a half turn and other multiples of 90 degrees.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729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290" y="2157412"/>
            <a:ext cx="6873765" cy="377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118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4485" y="807052"/>
            <a:ext cx="7772400" cy="854077"/>
          </a:xfrm>
        </p:spPr>
        <p:txBody>
          <a:bodyPr/>
          <a:lstStyle/>
          <a:p>
            <a:r>
              <a:rPr lang="en-GB" dirty="0"/>
              <a:t>Key </a:t>
            </a:r>
            <a:r>
              <a:rPr lang="en-GB" dirty="0">
                <a:solidFill>
                  <a:srgbClr val="FF0000"/>
                </a:solidFill>
              </a:rPr>
              <a:t>vocabulary</a:t>
            </a:r>
            <a:r>
              <a:rPr lang="en-GB" dirty="0"/>
              <a:t> and questions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896" y="2671762"/>
            <a:ext cx="8371724" cy="26254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4896" y="1891961"/>
            <a:ext cx="7991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Full turn, half turn, acute, obtuse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635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4036"/>
            <a:ext cx="7772400" cy="854077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207" y="1475780"/>
            <a:ext cx="6499007" cy="421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1143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221" y="2786062"/>
            <a:ext cx="8058682" cy="224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0632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973" y="2852737"/>
            <a:ext cx="7351850" cy="228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5577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9676" y="605987"/>
            <a:ext cx="7772400" cy="854077"/>
          </a:xfrm>
        </p:spPr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548" y="1845164"/>
            <a:ext cx="5842589" cy="420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8043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144" y="508877"/>
            <a:ext cx="7772400" cy="854077"/>
          </a:xfrm>
        </p:spPr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489" y="1695934"/>
            <a:ext cx="5718808" cy="424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159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144" y="508877"/>
            <a:ext cx="7772400" cy="854077"/>
          </a:xfrm>
        </p:spPr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051" y="1585912"/>
            <a:ext cx="3898861" cy="453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62987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1632744"/>
            <a:ext cx="8128000" cy="132556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Year </a:t>
            </a:r>
            <a:r>
              <a:rPr lang="en-GB" dirty="0"/>
              <a:t>5</a:t>
            </a:r>
            <a:r>
              <a:rPr lang="en-GB" dirty="0" smtClean="0"/>
              <a:t> </a:t>
            </a:r>
            <a:r>
              <a:rPr lang="en-GB" dirty="0" smtClean="0"/>
              <a:t>Summer Block 2 </a:t>
            </a:r>
            <a:br>
              <a:rPr lang="en-GB" dirty="0" smtClean="0"/>
            </a:br>
            <a:r>
              <a:rPr lang="en-GB" dirty="0" smtClean="0"/>
              <a:t>Geometry</a:t>
            </a:r>
            <a:r>
              <a:rPr lang="en-GB" dirty="0" smtClean="0"/>
              <a:t>: Properties of shape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3327729"/>
            <a:ext cx="7886700" cy="2621809"/>
          </a:xfrm>
        </p:spPr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Calculating lengths and angles in shapes</a:t>
            </a:r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use the properties of rectangles to deduce related facts and find missing lengths and angles.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662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4485" y="807052"/>
            <a:ext cx="7772400" cy="854077"/>
          </a:xfrm>
        </p:spPr>
        <p:txBody>
          <a:bodyPr/>
          <a:lstStyle/>
          <a:p>
            <a:r>
              <a:rPr lang="en-GB" dirty="0"/>
              <a:t>Key </a:t>
            </a:r>
            <a:r>
              <a:rPr lang="en-GB" dirty="0">
                <a:solidFill>
                  <a:srgbClr val="FF0000"/>
                </a:solidFill>
              </a:rPr>
              <a:t>vocabulary</a:t>
            </a:r>
            <a:r>
              <a:rPr lang="en-GB" dirty="0"/>
              <a:t> and questions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496" y="2540055"/>
            <a:ext cx="7316377" cy="34508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22496" y="1661129"/>
            <a:ext cx="7316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Parallel, diagonal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88200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181" y="2847974"/>
            <a:ext cx="8343313" cy="213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979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9676" y="-24634"/>
            <a:ext cx="7772400" cy="854077"/>
          </a:xfrm>
        </p:spPr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460" y="1749972"/>
            <a:ext cx="6460627" cy="357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77805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567" y="2566987"/>
            <a:ext cx="7951059" cy="302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8971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90" y="2528887"/>
            <a:ext cx="7775188" cy="306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28076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9676" y="-24634"/>
            <a:ext cx="7772400" cy="854077"/>
          </a:xfrm>
        </p:spPr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172" y="918511"/>
            <a:ext cx="4163283" cy="526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47749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9676" y="-24634"/>
            <a:ext cx="7772400" cy="854077"/>
          </a:xfrm>
        </p:spPr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5814" y="1023937"/>
            <a:ext cx="3472573" cy="529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79035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1632744"/>
            <a:ext cx="8128000" cy="132556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Year </a:t>
            </a:r>
            <a:r>
              <a:rPr lang="en-GB" dirty="0"/>
              <a:t>5</a:t>
            </a:r>
            <a:r>
              <a:rPr lang="en-GB" dirty="0" smtClean="0"/>
              <a:t> </a:t>
            </a:r>
            <a:r>
              <a:rPr lang="en-GB" dirty="0" smtClean="0"/>
              <a:t>Summer Block 2 </a:t>
            </a:r>
            <a:br>
              <a:rPr lang="en-GB" dirty="0" smtClean="0"/>
            </a:br>
            <a:r>
              <a:rPr lang="en-GB" dirty="0" smtClean="0"/>
              <a:t>Geometry</a:t>
            </a:r>
            <a:r>
              <a:rPr lang="en-GB" dirty="0" smtClean="0"/>
              <a:t>: Properties of shape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3327729"/>
            <a:ext cx="7886700" cy="2621809"/>
          </a:xfrm>
        </p:spPr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Regular and irregular polygons</a:t>
            </a:r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distinguish between regular and irregular polygons based on reasoning about equal sides and angles.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085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4485" y="807052"/>
            <a:ext cx="7772400" cy="854077"/>
          </a:xfrm>
        </p:spPr>
        <p:txBody>
          <a:bodyPr/>
          <a:lstStyle/>
          <a:p>
            <a:r>
              <a:rPr lang="en-GB" dirty="0"/>
              <a:t>Key </a:t>
            </a:r>
            <a:r>
              <a:rPr lang="en-GB" dirty="0">
                <a:solidFill>
                  <a:srgbClr val="FF0000"/>
                </a:solidFill>
              </a:rPr>
              <a:t>vocabulary</a:t>
            </a:r>
            <a:r>
              <a:rPr lang="en-GB" dirty="0"/>
              <a:t> and questions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895" y="2300286"/>
            <a:ext cx="7613156" cy="35171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3690" y="1777066"/>
            <a:ext cx="7733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Polygon, regular, irregular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50360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869" y="2676525"/>
            <a:ext cx="7522681" cy="285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50948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187" y="2728912"/>
            <a:ext cx="8578399" cy="258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86966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62" y="2191408"/>
            <a:ext cx="8295118" cy="338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9774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9676" y="-24634"/>
            <a:ext cx="7772400" cy="854077"/>
          </a:xfrm>
        </p:spPr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345" y="1229710"/>
            <a:ext cx="4829812" cy="445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629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144" y="81839"/>
            <a:ext cx="7772400" cy="854077"/>
          </a:xfrm>
        </p:spPr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055" y="1511344"/>
            <a:ext cx="6285565" cy="413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08731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144" y="81839"/>
            <a:ext cx="7772400" cy="854077"/>
          </a:xfrm>
        </p:spPr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956" y="1890485"/>
            <a:ext cx="7058334" cy="324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29677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144" y="81839"/>
            <a:ext cx="7772400" cy="854077"/>
          </a:xfrm>
        </p:spPr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4015" y="1057274"/>
            <a:ext cx="3622948" cy="535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9929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1632744"/>
            <a:ext cx="8128000" cy="132556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Year </a:t>
            </a:r>
            <a:r>
              <a:rPr lang="en-GB" dirty="0"/>
              <a:t>5</a:t>
            </a:r>
            <a:r>
              <a:rPr lang="en-GB" dirty="0" smtClean="0"/>
              <a:t> </a:t>
            </a:r>
            <a:r>
              <a:rPr lang="en-GB" dirty="0" smtClean="0"/>
              <a:t>Summer Block 2 </a:t>
            </a:r>
            <a:br>
              <a:rPr lang="en-GB" dirty="0" smtClean="0"/>
            </a:br>
            <a:r>
              <a:rPr lang="en-GB" dirty="0" smtClean="0"/>
              <a:t>Geometry</a:t>
            </a:r>
            <a:r>
              <a:rPr lang="en-GB" dirty="0" smtClean="0"/>
              <a:t>: Properties of shape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3327729"/>
            <a:ext cx="7886700" cy="2621809"/>
          </a:xfrm>
        </p:spPr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Reasoning about 3D shapes</a:t>
            </a:r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identify 3D shapes, including cubes and other cuboids, from 2D representations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169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4485" y="807052"/>
            <a:ext cx="7772400" cy="854077"/>
          </a:xfrm>
        </p:spPr>
        <p:txBody>
          <a:bodyPr/>
          <a:lstStyle/>
          <a:p>
            <a:r>
              <a:rPr lang="en-GB" dirty="0"/>
              <a:t>Key </a:t>
            </a:r>
            <a:r>
              <a:rPr lang="en-GB" dirty="0">
                <a:solidFill>
                  <a:srgbClr val="FF0000"/>
                </a:solidFill>
              </a:rPr>
              <a:t>vocabulary</a:t>
            </a:r>
            <a:r>
              <a:rPr lang="en-GB" dirty="0"/>
              <a:t> and questions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485" y="2891165"/>
            <a:ext cx="7975187" cy="30997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6589" y="1661129"/>
            <a:ext cx="7890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Face, curved surface, net, opposite, vertex, vertices, prism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62977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989" y="2576511"/>
            <a:ext cx="7525537" cy="287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16533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28" y="2809874"/>
            <a:ext cx="7862070" cy="215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36297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293" y="2533649"/>
            <a:ext cx="7706652" cy="306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84423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9676" y="-24634"/>
            <a:ext cx="7772400" cy="854077"/>
          </a:xfrm>
        </p:spPr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584" y="1551257"/>
            <a:ext cx="5255588" cy="447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88361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144" y="81839"/>
            <a:ext cx="7772400" cy="854077"/>
          </a:xfrm>
        </p:spPr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923" y="1734208"/>
            <a:ext cx="6878824" cy="390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73755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144" y="81839"/>
            <a:ext cx="7772400" cy="854077"/>
          </a:xfrm>
        </p:spPr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1260" y="1060065"/>
            <a:ext cx="3726168" cy="526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775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144" y="81839"/>
            <a:ext cx="7772400" cy="854077"/>
          </a:xfrm>
        </p:spPr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752" y="1179320"/>
            <a:ext cx="4650827" cy="495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554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1632744"/>
            <a:ext cx="8128000" cy="132556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Year </a:t>
            </a:r>
            <a:r>
              <a:rPr lang="en-GB" dirty="0"/>
              <a:t>5</a:t>
            </a:r>
            <a:r>
              <a:rPr lang="en-GB" dirty="0" smtClean="0"/>
              <a:t> </a:t>
            </a:r>
            <a:r>
              <a:rPr lang="en-GB" dirty="0" smtClean="0"/>
              <a:t>Summer Block 2 </a:t>
            </a:r>
            <a:br>
              <a:rPr lang="en-GB" dirty="0" smtClean="0"/>
            </a:br>
            <a:r>
              <a:rPr lang="en-GB" dirty="0" smtClean="0"/>
              <a:t>Geometry</a:t>
            </a:r>
            <a:r>
              <a:rPr lang="en-GB" dirty="0" smtClean="0"/>
              <a:t>: Properties of shape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3327729"/>
            <a:ext cx="7886700" cy="2621809"/>
          </a:xfrm>
        </p:spPr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Measuring with a protractor 1</a:t>
            </a:r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: Know ang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les are measured in degrees: estimate and compare acute, obtuse and reflex angles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348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4485" y="807052"/>
            <a:ext cx="7772400" cy="854077"/>
          </a:xfrm>
        </p:spPr>
        <p:txBody>
          <a:bodyPr/>
          <a:lstStyle/>
          <a:p>
            <a:r>
              <a:rPr lang="en-GB" dirty="0"/>
              <a:t>Key </a:t>
            </a:r>
            <a:r>
              <a:rPr lang="en-GB" dirty="0">
                <a:solidFill>
                  <a:srgbClr val="FF0000"/>
                </a:solidFill>
              </a:rPr>
              <a:t>vocabulary</a:t>
            </a:r>
            <a:r>
              <a:rPr lang="en-GB" dirty="0"/>
              <a:t> and questions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188" y="2419350"/>
            <a:ext cx="7561196" cy="31931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4485" y="1855573"/>
            <a:ext cx="7462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protractor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302876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91D87DC-CC0A-A447-94FA-001A51193FBB}" vid="{CC5ADD21-0F54-224E-99B0-3A90D3AF798C}"/>
    </a:ext>
  </a:extLst>
</a:theme>
</file>

<file path=ppt/theme/theme2.xml><?xml version="1.0" encoding="utf-8"?>
<a:theme xmlns:a="http://schemas.openxmlformats.org/drawingml/2006/main" name="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Xavier presentation</Template>
  <TotalTime>320</TotalTime>
  <Words>478</Words>
  <Application>Microsoft Office PowerPoint</Application>
  <PresentationFormat>On-screen Show (4:3)</PresentationFormat>
  <Paragraphs>95</Paragraphs>
  <Slides>69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69</vt:i4>
      </vt:variant>
    </vt:vector>
  </HeadingPairs>
  <TitlesOfParts>
    <vt:vector size="78" baseType="lpstr">
      <vt:lpstr>Arial</vt:lpstr>
      <vt:lpstr>Calibri</vt:lpstr>
      <vt:lpstr>Gotham</vt:lpstr>
      <vt:lpstr>Gotham Book</vt:lpstr>
      <vt:lpstr>Levenim MT</vt:lpstr>
      <vt:lpstr>Please write me a song</vt:lpstr>
      <vt:lpstr>Segoe Print</vt:lpstr>
      <vt:lpstr>Title slide</vt:lpstr>
      <vt:lpstr>Slides</vt:lpstr>
      <vt:lpstr>Year 5 Summer Block 2  Geometry: Properties of shape</vt:lpstr>
      <vt:lpstr>Key vocabulary and questions</vt:lpstr>
      <vt:lpstr>Fluency</vt:lpstr>
      <vt:lpstr>Fluency</vt:lpstr>
      <vt:lpstr>Reasoning and problem solving</vt:lpstr>
      <vt:lpstr>Reasoning and problem solving</vt:lpstr>
      <vt:lpstr>Reasoning and problem solving</vt:lpstr>
      <vt:lpstr>Year 5 Summer Block 2  Geometry: Properties of shape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5 Summer Block 2  Geometry: Properties of shape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Reasoning and problem solving</vt:lpstr>
      <vt:lpstr>Year 5 Summer Block 2  Geometry: Properties of shape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Reasoning and problem solving</vt:lpstr>
      <vt:lpstr>Year 5 Summer Block 2  Geometry: Properties of shape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Reasoning and problem solving</vt:lpstr>
      <vt:lpstr>Year 5 Summer Block 2  Geometry: Properties of shape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Reasoning and problem solving</vt:lpstr>
      <vt:lpstr>Year 5 Summer Block 2  Geometry: Properties of shape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5 Summer Block 2  Geometry: Properties of shape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Reasoning and problem solving</vt:lpstr>
      <vt:lpstr>Year 5 Summer Block 2  Geometry: Properties of shape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Reasoning and problem solving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 Torlop;e</dc:creator>
  <cp:lastModifiedBy>D Harper</cp:lastModifiedBy>
  <cp:revision>68</cp:revision>
  <dcterms:created xsi:type="dcterms:W3CDTF">2017-06-27T15:09:43Z</dcterms:created>
  <dcterms:modified xsi:type="dcterms:W3CDTF">2018-04-27T10:39:12Z</dcterms:modified>
</cp:coreProperties>
</file>